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9" r:id="rId2"/>
    <p:sldId id="483" r:id="rId3"/>
    <p:sldId id="484" r:id="rId4"/>
    <p:sldId id="448" r:id="rId5"/>
    <p:sldId id="485" r:id="rId6"/>
    <p:sldId id="486" r:id="rId7"/>
    <p:sldId id="487" r:id="rId8"/>
    <p:sldId id="488" r:id="rId9"/>
    <p:sldId id="437" r:id="rId10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6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DC7"/>
    <a:srgbClr val="FFE2C5"/>
    <a:srgbClr val="FFCC99"/>
    <a:srgbClr val="FFFF00"/>
    <a:srgbClr val="FFFF66"/>
    <a:srgbClr val="FFFFFF"/>
    <a:srgbClr val="CCECFF"/>
    <a:srgbClr val="006600"/>
    <a:srgbClr val="9900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6549" autoAdjust="0"/>
  </p:normalViewPr>
  <p:slideViewPr>
    <p:cSldViewPr snapToGrid="0">
      <p:cViewPr varScale="1">
        <p:scale>
          <a:sx n="111" d="100"/>
          <a:sy n="111" d="100"/>
        </p:scale>
        <p:origin x="-2320" y="-112"/>
      </p:cViewPr>
      <p:guideLst>
        <p:guide orient="horz" pos="86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C40C13-24E2-4FA0-9644-2103F379F42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0880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FA5B1C5-F8F7-4C25-81AE-ECFF46DF10B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2181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unit has two parts:</a:t>
            </a:r>
          </a:p>
          <a:p>
            <a:r>
              <a:rPr lang="en-US" baseline="0" dirty="0" smtClean="0"/>
              <a:t>   1. </a:t>
            </a:r>
            <a:r>
              <a:rPr lang="en-US" baseline="0" dirty="0" smtClean="0"/>
              <a:t>Conduct </a:t>
            </a:r>
            <a:r>
              <a:rPr lang="en-US" baseline="0" dirty="0" smtClean="0"/>
              <a:t>the mock lease sale and go over the results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   2. </a:t>
            </a:r>
            <a:r>
              <a:rPr lang="en-US" dirty="0" smtClean="0"/>
              <a:t>Explain </a:t>
            </a:r>
            <a:r>
              <a:rPr lang="en-US" dirty="0" smtClean="0"/>
              <a:t>the next step, to map the TOL unconformity on a denser grid of 2D seismic lines.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88AF9B-54E0-42B9-B942-86195BC32557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13253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</a:t>
            </a:r>
            <a:r>
              <a:rPr lang="en-US" dirty="0" smtClean="0"/>
              <a:t>can use this (on a whiteboard) to record bids and decide which team won each </a:t>
            </a:r>
            <a:r>
              <a:rPr lang="en-US" dirty="0" smtClean="0"/>
              <a:t>block.</a:t>
            </a:r>
            <a:r>
              <a:rPr lang="en-US" baseline="0" dirty="0" smtClean="0"/>
              <a:t> </a:t>
            </a:r>
            <a:r>
              <a:rPr lang="en-US" dirty="0" smtClean="0"/>
              <a:t>Each </a:t>
            </a:r>
            <a:r>
              <a:rPr lang="en-US" dirty="0" smtClean="0"/>
              <a:t>team had $50 million. </a:t>
            </a:r>
            <a:r>
              <a:rPr lang="en-US" dirty="0" smtClean="0"/>
              <a:t>Each </a:t>
            </a:r>
            <a:r>
              <a:rPr lang="en-US" dirty="0" smtClean="0"/>
              <a:t>team was to bid on at least 3 </a:t>
            </a:r>
            <a:r>
              <a:rPr lang="en-US" dirty="0" smtClean="0"/>
              <a:t>blocks.</a:t>
            </a:r>
            <a:r>
              <a:rPr lang="en-US" baseline="0" dirty="0" smtClean="0"/>
              <a:t> </a:t>
            </a:r>
            <a:r>
              <a:rPr lang="en-US" dirty="0" smtClean="0"/>
              <a:t>Minimum </a:t>
            </a:r>
            <a:r>
              <a:rPr lang="en-US" dirty="0" smtClean="0"/>
              <a:t>bid is </a:t>
            </a:r>
            <a:r>
              <a:rPr lang="en-US" dirty="0" smtClean="0"/>
              <a:t>$1 million.</a:t>
            </a:r>
            <a:r>
              <a:rPr lang="en-US" baseline="0" dirty="0" smtClean="0"/>
              <a:t> </a:t>
            </a:r>
            <a:r>
              <a:rPr lang="en-US" dirty="0" smtClean="0"/>
              <a:t>Next </a:t>
            </a:r>
            <a:r>
              <a:rPr lang="en-US" dirty="0" smtClean="0"/>
              <a:t>slides </a:t>
            </a:r>
            <a:r>
              <a:rPr lang="en-US" dirty="0" smtClean="0"/>
              <a:t>have </a:t>
            </a:r>
            <a:r>
              <a:rPr lang="en-US" dirty="0" smtClean="0"/>
              <a:t>Blocks 24 – 35.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6254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s</a:t>
            </a:r>
            <a:r>
              <a:rPr lang="en-US" dirty="0" smtClean="0"/>
              <a:t>econd</a:t>
            </a:r>
            <a:r>
              <a:rPr lang="en-US" baseline="0" dirty="0" smtClean="0"/>
              <a:t> </a:t>
            </a:r>
            <a:r>
              <a:rPr lang="en-US" baseline="0" dirty="0" smtClean="0"/>
              <a:t>half of </a:t>
            </a:r>
            <a:r>
              <a:rPr lang="en-US" baseline="0" dirty="0" smtClean="0"/>
              <a:t>blocks. </a:t>
            </a:r>
            <a:r>
              <a:rPr lang="en-US" dirty="0" smtClean="0"/>
              <a:t>After</a:t>
            </a:r>
            <a:r>
              <a:rPr lang="en-US" baseline="0" dirty="0" smtClean="0"/>
              <a:t> </a:t>
            </a:r>
            <a:r>
              <a:rPr lang="en-US" baseline="0" dirty="0" smtClean="0"/>
              <a:t>all the bids have been recorded, figure out which team won each </a:t>
            </a:r>
            <a:r>
              <a:rPr lang="en-US" baseline="0" dirty="0" smtClean="0"/>
              <a:t>block. In </a:t>
            </a:r>
            <a:r>
              <a:rPr lang="en-US" baseline="0" dirty="0" smtClean="0"/>
              <a:t>the case of a tie, the block is split </a:t>
            </a:r>
            <a:r>
              <a:rPr lang="en-US" baseline="0" dirty="0" smtClean="0"/>
              <a:t>(</a:t>
            </a:r>
            <a:r>
              <a:rPr lang="en-US" baseline="0" dirty="0" smtClean="0"/>
              <a:t>e.g. if 3 teams bid $48 million on Block 32, the oil &amp; gas volumes are split 3 </a:t>
            </a:r>
            <a:r>
              <a:rPr lang="en-US" baseline="0" dirty="0" smtClean="0"/>
              <a:t>ways).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30246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Switch </a:t>
            </a:r>
            <a:r>
              <a:rPr lang="en-US" dirty="0" smtClean="0"/>
              <a:t>to the PPT for the solution of Exercise </a:t>
            </a:r>
            <a:r>
              <a:rPr lang="en-US" dirty="0" smtClean="0"/>
              <a:t>12,</a:t>
            </a:r>
            <a:r>
              <a:rPr lang="en-US" baseline="0" dirty="0" smtClean="0"/>
              <a:t> </a:t>
            </a:r>
            <a:r>
              <a:rPr lang="en-US" dirty="0" smtClean="0"/>
              <a:t>THEN </a:t>
            </a:r>
            <a:r>
              <a:rPr lang="en-US" dirty="0" smtClean="0"/>
              <a:t>return to finish the last </a:t>
            </a:r>
            <a:r>
              <a:rPr lang="en-US" dirty="0" smtClean="0"/>
              <a:t>four (4) </a:t>
            </a:r>
            <a:r>
              <a:rPr lang="en-US" dirty="0" smtClean="0"/>
              <a:t>slides in this lecture</a:t>
            </a:r>
            <a:r>
              <a:rPr lang="en-US" dirty="0" smtClean="0"/>
              <a:t>. This will be in the “New Ventures” Lesson.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3850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are going to carry on with our mock progression of the exploration process using Barracouta as our </a:t>
            </a:r>
            <a:r>
              <a:rPr lang="en-US" dirty="0" smtClean="0"/>
              <a:t>example.</a:t>
            </a:r>
            <a:r>
              <a:rPr lang="en-US" baseline="0" dirty="0" smtClean="0"/>
              <a:t> </a:t>
            </a:r>
            <a:r>
              <a:rPr lang="en-US" dirty="0" smtClean="0"/>
              <a:t>In </a:t>
            </a:r>
            <a:r>
              <a:rPr lang="en-US" dirty="0" smtClean="0"/>
              <a:t>our story, a geophysical company acquired a 2D seismic survey over all the blocks, anticipating </a:t>
            </a:r>
            <a:r>
              <a:rPr lang="en-US" dirty="0" smtClean="0"/>
              <a:t>clients.</a:t>
            </a:r>
            <a:r>
              <a:rPr lang="en-US" baseline="0" dirty="0" smtClean="0"/>
              <a:t> </a:t>
            </a:r>
            <a:r>
              <a:rPr lang="en-US" dirty="0" smtClean="0"/>
              <a:t>They </a:t>
            </a:r>
            <a:r>
              <a:rPr lang="en-US" dirty="0" smtClean="0"/>
              <a:t>did not have their product (seismic lines) ready in time for the lease sale, but now they are available to purchase.</a:t>
            </a:r>
          </a:p>
          <a:p>
            <a:endParaRPr lang="en-US" dirty="0" smtClean="0"/>
          </a:p>
          <a:p>
            <a:r>
              <a:rPr lang="en-US" dirty="0" smtClean="0"/>
              <a:t>The lines form</a:t>
            </a:r>
            <a:r>
              <a:rPr lang="en-US" baseline="0" dirty="0" smtClean="0"/>
              <a:t> a 1 km by 1 km </a:t>
            </a:r>
            <a:r>
              <a:rPr lang="en-US" baseline="0" dirty="0" smtClean="0"/>
              <a:t>grid. We’ll </a:t>
            </a:r>
            <a:r>
              <a:rPr lang="en-US" baseline="0" dirty="0" smtClean="0"/>
              <a:t>say that our company was trying to save money and did not buy all the lines (it is so we have a manageable # of lines to work)</a:t>
            </a:r>
            <a:r>
              <a:rPr lang="en-US" baseline="0" dirty="0" smtClean="0"/>
              <a:t>. The </a:t>
            </a:r>
            <a:r>
              <a:rPr lang="en-US" baseline="0" dirty="0" smtClean="0"/>
              <a:t>students will have every third E-W line and every fourth N-S </a:t>
            </a:r>
            <a:r>
              <a:rPr lang="en-US" baseline="0" dirty="0" smtClean="0"/>
              <a:t>line. </a:t>
            </a:r>
            <a:r>
              <a:rPr lang="en-US" dirty="0" smtClean="0"/>
              <a:t>This </a:t>
            </a:r>
            <a:r>
              <a:rPr lang="en-US" dirty="0" smtClean="0"/>
              <a:t>is a 3 km by 4 km grid of 11 lines.</a:t>
            </a:r>
          </a:p>
          <a:p>
            <a:endParaRPr lang="en-US" dirty="0" smtClean="0"/>
          </a:p>
          <a:p>
            <a:r>
              <a:rPr lang="en-US" dirty="0" smtClean="0"/>
              <a:t>Their next task is to interpret the TOL unconformity on this denser-spaced </a:t>
            </a:r>
            <a:r>
              <a:rPr lang="en-US" dirty="0" smtClean="0"/>
              <a:t>grid.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know a structure exists and its general </a:t>
            </a:r>
            <a:r>
              <a:rPr lang="en-US" dirty="0" smtClean="0"/>
              <a:t>orientation.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new 2D grid will allow them to define the structure with more accuracy and detail.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5288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</a:t>
            </a:r>
            <a:r>
              <a:rPr lang="en-US" dirty="0" smtClean="0"/>
              <a:t>the new 2D grid (blue lines) is shown on the SW corner of the lease sale </a:t>
            </a:r>
            <a:r>
              <a:rPr lang="en-US" dirty="0" smtClean="0"/>
              <a:t>map.</a:t>
            </a:r>
            <a:r>
              <a:rPr lang="en-US" baseline="0" dirty="0" smtClean="0"/>
              <a:t> </a:t>
            </a:r>
            <a:r>
              <a:rPr lang="en-US" dirty="0" smtClean="0"/>
              <a:t>You </a:t>
            </a:r>
            <a:r>
              <a:rPr lang="en-US" dirty="0" smtClean="0"/>
              <a:t>can see the lines have a different orientation from the regional </a:t>
            </a:r>
            <a:r>
              <a:rPr lang="en-US" dirty="0" smtClean="0"/>
              <a:t>lines.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new lines are much more closely spaced.</a:t>
            </a:r>
          </a:p>
          <a:p>
            <a:endParaRPr lang="en-US" dirty="0" smtClean="0"/>
          </a:p>
          <a:p>
            <a:r>
              <a:rPr lang="en-US" dirty="0" smtClean="0"/>
              <a:t>Looking ahead, we will eventually use a 3D seismic survey with a line spacing of</a:t>
            </a:r>
            <a:r>
              <a:rPr lang="en-US" baseline="0" dirty="0" smtClean="0"/>
              <a:t> 12.5 by 12.5 </a:t>
            </a:r>
            <a:r>
              <a:rPr lang="en-US" baseline="0" dirty="0" smtClean="0"/>
              <a:t>meters. This </a:t>
            </a:r>
            <a:r>
              <a:rPr lang="en-US" baseline="0" dirty="0" smtClean="0"/>
              <a:t>is dense enough to consider the seismic to be a 3D volume of </a:t>
            </a:r>
            <a:r>
              <a:rPr lang="en-US" baseline="0" dirty="0" smtClean="0"/>
              <a:t>data. Stay </a:t>
            </a:r>
            <a:r>
              <a:rPr lang="en-US" baseline="0" dirty="0" smtClean="0"/>
              <a:t>tuned!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02823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</a:t>
            </a:r>
            <a:r>
              <a:rPr lang="en-US" dirty="0" smtClean="0"/>
              <a:t>is the 2D survey’s base </a:t>
            </a:r>
            <a:r>
              <a:rPr lang="en-US" dirty="0" smtClean="0"/>
              <a:t>map.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lines that are roughly N-S are 10, 14, 18, 22 and 26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lines that are roughly E-W are 60, 63, 66, 69, 72 and 75.</a:t>
            </a:r>
          </a:p>
          <a:p>
            <a:endParaRPr lang="en-US" dirty="0" smtClean="0"/>
          </a:p>
          <a:p>
            <a:r>
              <a:rPr lang="en-US" dirty="0" smtClean="0"/>
              <a:t>Note the scale </a:t>
            </a:r>
            <a:r>
              <a:rPr lang="en-US" dirty="0" smtClean="0"/>
              <a:t>bar.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small</a:t>
            </a:r>
            <a:r>
              <a:rPr lang="en-US" baseline="0" dirty="0" smtClean="0"/>
              <a:t> circles on the basemap are labeled with the “missing” lines – the ones not included in the exercise.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4285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</a:t>
            </a:r>
            <a:r>
              <a:rPr lang="en-US" dirty="0" smtClean="0"/>
              <a:t>is an example of a line – </a:t>
            </a:r>
            <a:r>
              <a:rPr lang="en-US" dirty="0" smtClean="0"/>
              <a:t>E-W </a:t>
            </a:r>
            <a:r>
              <a:rPr lang="en-US" dirty="0" smtClean="0"/>
              <a:t>Line 10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is in black &amp; </a:t>
            </a:r>
            <a:r>
              <a:rPr lang="en-US" dirty="0" smtClean="0"/>
              <a:t>white, </a:t>
            </a:r>
            <a:r>
              <a:rPr lang="en-US" dirty="0" smtClean="0"/>
              <a:t>so color pencils will </a:t>
            </a:r>
            <a:r>
              <a:rPr lang="en-US" dirty="0" smtClean="0"/>
              <a:t>work.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intersection points for the </a:t>
            </a:r>
            <a:r>
              <a:rPr lang="en-US" dirty="0" smtClean="0"/>
              <a:t>N-S </a:t>
            </a:r>
            <a:r>
              <a:rPr lang="en-US" dirty="0" smtClean="0"/>
              <a:t>lines in the exercise set are drawn as solid </a:t>
            </a:r>
            <a:r>
              <a:rPr lang="en-US" dirty="0" smtClean="0"/>
              <a:t>lines.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“missing” line intersections are dashed.</a:t>
            </a:r>
          </a:p>
          <a:p>
            <a:endParaRPr lang="en-US" dirty="0" smtClean="0"/>
          </a:p>
          <a:p>
            <a:r>
              <a:rPr lang="en-US" dirty="0" smtClean="0"/>
              <a:t>The TOL is drawn on this line (dotted red line)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When </a:t>
            </a:r>
            <a:r>
              <a:rPr lang="en-US" dirty="0" smtClean="0"/>
              <a:t>the students are ready to read TWT values for a time structure map, they can read values where there is either a solid or dashed </a:t>
            </a:r>
            <a:r>
              <a:rPr lang="en-US" dirty="0" smtClean="0"/>
              <a:t>line.</a:t>
            </a:r>
            <a:r>
              <a:rPr lang="en-US" baseline="0" dirty="0" smtClean="0"/>
              <a:t> </a:t>
            </a:r>
            <a:r>
              <a:rPr lang="en-US" dirty="0" smtClean="0"/>
              <a:t>More </a:t>
            </a:r>
            <a:r>
              <a:rPr lang="en-US" dirty="0" smtClean="0"/>
              <a:t>on the exercise is in the exercise intro.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77970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SLIDE 13.9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33799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4305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4305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62763" y="6518275"/>
            <a:ext cx="2247900" cy="190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L12 – Prospect Analysis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2413" y="6518275"/>
            <a:ext cx="2895600" cy="152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Courtesy of ExxonMobil</a:t>
            </a:r>
          </a:p>
        </p:txBody>
      </p:sp>
    </p:spTree>
    <p:extLst>
      <p:ext uri="{BB962C8B-B14F-4D97-AF65-F5344CB8AC3E}">
        <p14:creationId xmlns:p14="http://schemas.microsoft.com/office/powerpoint/2010/main" val="77254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0" y="317500"/>
            <a:ext cx="6124575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DC17710B-22B5-4489-8DF9-9A109CB5346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8686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4A230886-E3E7-4C11-B151-97515F6E9E67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9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838924" y="1222375"/>
            <a:ext cx="7496174" cy="765175"/>
          </a:xfrm>
          <a:prstGeom prst="rect">
            <a:avLst/>
          </a:prstGeom>
          <a:solidFill>
            <a:srgbClr val="000000">
              <a:alpha val="8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108" name="WordArt 7"/>
          <p:cNvSpPr>
            <a:spLocks noChangeArrowheads="1" noChangeShapeType="1" noTextEdit="1"/>
          </p:cNvSpPr>
          <p:nvPr/>
        </p:nvSpPr>
        <p:spPr bwMode="auto">
          <a:xfrm>
            <a:off x="1052945" y="1398467"/>
            <a:ext cx="7065818" cy="443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</a:t>
            </a:r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Lease </a:t>
            </a:r>
            <a:r>
              <a: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Sale/Prospect Mapping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4" y="2351370"/>
            <a:ext cx="5973473" cy="3669295"/>
          </a:xfrm>
          <a:prstGeom prst="rect">
            <a:avLst/>
          </a:prstGeom>
        </p:spPr>
      </p:pic>
      <p:sp>
        <p:nvSpPr>
          <p:cNvPr id="55" name="WordArt 366"/>
          <p:cNvSpPr>
            <a:spLocks noChangeArrowheads="1" noChangeShapeType="1" noTextEdit="1"/>
          </p:cNvSpPr>
          <p:nvPr/>
        </p:nvSpPr>
        <p:spPr bwMode="auto">
          <a:xfrm>
            <a:off x="381722" y="2895601"/>
            <a:ext cx="2403042" cy="17149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 smtClean="0">
                <a:ln w="63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66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Which Team</a:t>
            </a:r>
          </a:p>
          <a:p>
            <a:pPr algn="ctr"/>
            <a:r>
              <a:rPr lang="en-US" i="1" kern="10" dirty="0" smtClean="0">
                <a:ln w="63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66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 Will Win </a:t>
            </a:r>
          </a:p>
          <a:p>
            <a:pPr algn="ctr"/>
            <a:r>
              <a:rPr lang="en-US" i="1" kern="10" dirty="0" smtClean="0">
                <a:ln w="63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66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Each Block?</a:t>
            </a:r>
            <a:endParaRPr lang="en-US" i="1" kern="10" dirty="0">
              <a:ln w="6350">
                <a:solidFill>
                  <a:srgbClr val="C00000"/>
                </a:solidFill>
                <a:round/>
                <a:headEnd/>
                <a:tailEnd/>
              </a:ln>
              <a:solidFill>
                <a:srgbClr val="FFFF66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Bids – in Millions</a:t>
            </a:r>
          </a:p>
        </p:txBody>
      </p:sp>
      <p:graphicFrame>
        <p:nvGraphicFramePr>
          <p:cNvPr id="16387" name="Group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66048216"/>
              </p:ext>
            </p:extLst>
          </p:nvPr>
        </p:nvGraphicFramePr>
        <p:xfrm>
          <a:off x="381000" y="1371600"/>
          <a:ext cx="8382000" cy="4616513"/>
        </p:xfrm>
        <a:graphic>
          <a:graphicData uri="http://schemas.openxmlformats.org/drawingml/2006/table">
            <a:tbl>
              <a:tblPr/>
              <a:tblGrid>
                <a:gridCol w="1590675"/>
                <a:gridCol w="849313"/>
                <a:gridCol w="849312"/>
                <a:gridCol w="847725"/>
                <a:gridCol w="849313"/>
                <a:gridCol w="849312"/>
                <a:gridCol w="849313"/>
                <a:gridCol w="847725"/>
                <a:gridCol w="849312"/>
              </a:tblGrid>
              <a:tr h="5790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Team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11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12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13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14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15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21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22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23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1812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161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320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320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4)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320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5)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161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6)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320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7)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320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8)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448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Bids – in Millions</a:t>
            </a:r>
          </a:p>
        </p:txBody>
      </p:sp>
      <p:graphicFrame>
        <p:nvGraphicFramePr>
          <p:cNvPr id="17411" name="Group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92392450"/>
              </p:ext>
            </p:extLst>
          </p:nvPr>
        </p:nvGraphicFramePr>
        <p:xfrm>
          <a:off x="387927" y="1371601"/>
          <a:ext cx="8381998" cy="4641273"/>
        </p:xfrm>
        <a:graphic>
          <a:graphicData uri="http://schemas.openxmlformats.org/drawingml/2006/table">
            <a:tbl>
              <a:tblPr/>
              <a:tblGrid>
                <a:gridCol w="1770024"/>
                <a:gridCol w="945072"/>
                <a:gridCol w="945073"/>
                <a:gridCol w="943306"/>
                <a:gridCol w="945072"/>
                <a:gridCol w="945073"/>
                <a:gridCol w="945072"/>
                <a:gridCol w="943306"/>
              </a:tblGrid>
              <a:tr h="58222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Team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 24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25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31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32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33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34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Block 35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2093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43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590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590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4)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590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5)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43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6)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590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7)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  <a:tr h="50590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8)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 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AD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1925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What Was Found</a:t>
            </a:r>
            <a:endParaRPr lang="en-US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849666" y="2323391"/>
            <a:ext cx="74446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FFFF66"/>
                </a:solidFill>
                <a:effectLst/>
                <a:latin typeface="Comic Sans MS" panose="030F0702030302020204" pitchFamily="66" charset="0"/>
              </a:rPr>
              <a:t>See The Solution File</a:t>
            </a:r>
          </a:p>
          <a:p>
            <a:pPr algn="ctr"/>
            <a:r>
              <a:rPr lang="en-US" sz="5400" b="1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FFFF66"/>
                </a:solidFill>
                <a:latin typeface="Comic Sans MS" panose="030F0702030302020204" pitchFamily="66" charset="0"/>
              </a:rPr>
              <a:t>For Exercise 12</a:t>
            </a:r>
            <a:endParaRPr lang="en-US" sz="5400" b="1" cap="none" spc="0" dirty="0">
              <a:ln w="28575">
                <a:solidFill>
                  <a:srgbClr val="C00000"/>
                </a:solidFill>
                <a:prstDash val="solid"/>
              </a:ln>
              <a:solidFill>
                <a:srgbClr val="FFFF66"/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745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After the Lease Sale</a:t>
            </a:r>
            <a:endParaRPr lang="en-US" altLang="en-US" dirty="0"/>
          </a:p>
        </p:txBody>
      </p:sp>
      <p:sp>
        <p:nvSpPr>
          <p:cNvPr id="170" name="Rectangle 6"/>
          <p:cNvSpPr>
            <a:spLocks noChangeArrowheads="1"/>
          </p:cNvSpPr>
          <p:nvPr/>
        </p:nvSpPr>
        <p:spPr bwMode="auto">
          <a:xfrm>
            <a:off x="402359" y="1056843"/>
            <a:ext cx="810433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1181100" indent="-45720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562100" indent="-4572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2057400" indent="-3810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552700" indent="-3810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30099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34671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9243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43815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 marL="346075" indent="-346075">
              <a:lnSpc>
                <a:spcPct val="90000"/>
              </a:lnSpc>
              <a:spcBef>
                <a:spcPts val="1800"/>
              </a:spcBef>
              <a:tabLst>
                <a:tab pos="747713" algn="l"/>
              </a:tabLst>
            </a:pPr>
            <a:r>
              <a:rPr lang="en-US" altLang="en-US" sz="2800" dirty="0" smtClean="0">
                <a:solidFill>
                  <a:schemeClr val="tx1"/>
                </a:solidFill>
              </a:rPr>
              <a:t>A geophysical company obtained a moderately-	spaced 2D survey over the lease blocks.</a:t>
            </a:r>
          </a:p>
          <a:p>
            <a:pPr marL="346075" indent="-346075">
              <a:lnSpc>
                <a:spcPct val="90000"/>
              </a:lnSpc>
              <a:spcBef>
                <a:spcPts val="1800"/>
              </a:spcBef>
              <a:tabLst>
                <a:tab pos="747713" algn="l"/>
              </a:tabLst>
            </a:pPr>
            <a:r>
              <a:rPr lang="en-US" altLang="en-US" sz="2800" dirty="0" smtClean="0">
                <a:solidFill>
                  <a:schemeClr val="tx1"/>
                </a:solidFill>
              </a:rPr>
              <a:t>The final processing was not available in time 	for the lease sale, but we can buy it now.</a:t>
            </a:r>
          </a:p>
          <a:p>
            <a:pPr marL="346075" indent="-346075">
              <a:lnSpc>
                <a:spcPct val="90000"/>
              </a:lnSpc>
              <a:spcBef>
                <a:spcPts val="1800"/>
              </a:spcBef>
              <a:tabLst>
                <a:tab pos="747713" algn="l"/>
              </a:tabLst>
            </a:pPr>
            <a:r>
              <a:rPr lang="en-US" altLang="en-US" sz="2800" dirty="0" smtClean="0">
                <a:solidFill>
                  <a:schemeClr val="tx1"/>
                </a:solidFill>
              </a:rPr>
              <a:t>To </a:t>
            </a:r>
            <a:r>
              <a:rPr lang="en-US" altLang="en-US" sz="2800" dirty="0" smtClean="0">
                <a:solidFill>
                  <a:schemeClr val="tx1"/>
                </a:solidFill>
              </a:rPr>
              <a:t>save some money, we only buy every 	third E-W line and every fourth N-S line.</a:t>
            </a:r>
          </a:p>
          <a:p>
            <a:pPr marL="346075" indent="-346075">
              <a:lnSpc>
                <a:spcPct val="90000"/>
              </a:lnSpc>
              <a:spcBef>
                <a:spcPts val="1800"/>
              </a:spcBef>
              <a:tabLst>
                <a:tab pos="747713" algn="l"/>
              </a:tabLst>
            </a:pPr>
            <a:r>
              <a:rPr lang="en-US" altLang="en-US" sz="2800" dirty="0" smtClean="0">
                <a:solidFill>
                  <a:schemeClr val="tx1"/>
                </a:solidFill>
              </a:rPr>
              <a:t>Your next task is to map the TOL unconformity 	using this 2D survey.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017" y="3061854"/>
            <a:ext cx="779753" cy="77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64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Location of the 2D Survey</a:t>
            </a:r>
            <a:endParaRPr lang="en-US" altLang="en-US" dirty="0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3"/>
          <a:srcRect l="7564" t="-386" r="-58" b="5795"/>
          <a:stretch/>
        </p:blipFill>
        <p:spPr>
          <a:xfrm>
            <a:off x="1092067" y="1620882"/>
            <a:ext cx="5029824" cy="396074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 rot="1080000">
            <a:off x="667107" y="3558494"/>
            <a:ext cx="3001041" cy="2743850"/>
            <a:chOff x="690757" y="3409174"/>
            <a:chExt cx="3001041" cy="2896916"/>
          </a:xfrm>
        </p:grpSpPr>
        <p:sp>
          <p:nvSpPr>
            <p:cNvPr id="77" name="TextBox 76"/>
            <p:cNvSpPr txBox="1"/>
            <p:nvPr/>
          </p:nvSpPr>
          <p:spPr bwMode="auto">
            <a:xfrm rot="120000">
              <a:off x="690757" y="5345171"/>
              <a:ext cx="609462" cy="230832"/>
            </a:xfrm>
            <a:prstGeom prst="rect">
              <a:avLst/>
            </a:prstGeom>
            <a:solidFill>
              <a:srgbClr val="FFE2C5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b="1" dirty="0">
                  <a:latin typeface="+mn-lt"/>
                </a:rPr>
                <a:t>Line 60</a:t>
              </a:r>
            </a:p>
          </p:txBody>
        </p:sp>
        <p:sp>
          <p:nvSpPr>
            <p:cNvPr id="78" name="TextBox 77"/>
            <p:cNvSpPr txBox="1"/>
            <p:nvPr/>
          </p:nvSpPr>
          <p:spPr bwMode="auto">
            <a:xfrm rot="120000">
              <a:off x="699073" y="4209769"/>
              <a:ext cx="609462" cy="230832"/>
            </a:xfrm>
            <a:prstGeom prst="rect">
              <a:avLst/>
            </a:prstGeom>
            <a:solidFill>
              <a:srgbClr val="FFE2C5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b="1" dirty="0">
                  <a:latin typeface="+mn-lt"/>
                </a:rPr>
                <a:t>Line 69</a:t>
              </a:r>
            </a:p>
          </p:txBody>
        </p:sp>
        <p:sp>
          <p:nvSpPr>
            <p:cNvPr id="79" name="TextBox 78"/>
            <p:cNvSpPr txBox="1"/>
            <p:nvPr/>
          </p:nvSpPr>
          <p:spPr bwMode="auto">
            <a:xfrm rot="120000">
              <a:off x="703163" y="4594364"/>
              <a:ext cx="609462" cy="230832"/>
            </a:xfrm>
            <a:prstGeom prst="rect">
              <a:avLst/>
            </a:prstGeom>
            <a:solidFill>
              <a:srgbClr val="FFE2C5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b="1" dirty="0">
                  <a:latin typeface="+mn-lt"/>
                </a:rPr>
                <a:t>Line 66</a:t>
              </a:r>
            </a:p>
          </p:txBody>
        </p:sp>
        <p:sp>
          <p:nvSpPr>
            <p:cNvPr id="80" name="TextBox 79"/>
            <p:cNvSpPr txBox="1"/>
            <p:nvPr/>
          </p:nvSpPr>
          <p:spPr bwMode="auto">
            <a:xfrm rot="120000">
              <a:off x="703645" y="4974144"/>
              <a:ext cx="609462" cy="230832"/>
            </a:xfrm>
            <a:prstGeom prst="rect">
              <a:avLst/>
            </a:prstGeom>
            <a:solidFill>
              <a:srgbClr val="FFE2C5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b="1" dirty="0">
                  <a:latin typeface="+mn-lt"/>
                </a:rPr>
                <a:t>Line 63</a:t>
              </a:r>
            </a:p>
          </p:txBody>
        </p:sp>
        <p:sp>
          <p:nvSpPr>
            <p:cNvPr id="81" name="TextBox 80"/>
            <p:cNvSpPr txBox="1"/>
            <p:nvPr/>
          </p:nvSpPr>
          <p:spPr bwMode="auto">
            <a:xfrm rot="120000">
              <a:off x="719233" y="3409174"/>
              <a:ext cx="609462" cy="230832"/>
            </a:xfrm>
            <a:prstGeom prst="rect">
              <a:avLst/>
            </a:prstGeom>
            <a:solidFill>
              <a:srgbClr val="FFE2C5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b="1" dirty="0">
                  <a:latin typeface="+mn-lt"/>
                </a:rPr>
                <a:t>Line 75</a:t>
              </a:r>
            </a:p>
          </p:txBody>
        </p:sp>
        <p:sp>
          <p:nvSpPr>
            <p:cNvPr id="82" name="TextBox 81"/>
            <p:cNvSpPr txBox="1"/>
            <p:nvPr/>
          </p:nvSpPr>
          <p:spPr bwMode="auto">
            <a:xfrm rot="120000">
              <a:off x="719231" y="3813051"/>
              <a:ext cx="609462" cy="230832"/>
            </a:xfrm>
            <a:prstGeom prst="rect">
              <a:avLst/>
            </a:prstGeom>
            <a:solidFill>
              <a:srgbClr val="FFE2C5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b="1" dirty="0">
                  <a:latin typeface="+mn-lt"/>
                </a:rPr>
                <a:t>Line 72</a:t>
              </a:r>
            </a:p>
          </p:txBody>
        </p:sp>
        <p:sp>
          <p:nvSpPr>
            <p:cNvPr id="83" name="TextBox 82"/>
            <p:cNvSpPr txBox="1"/>
            <p:nvPr/>
          </p:nvSpPr>
          <p:spPr bwMode="auto">
            <a:xfrm rot="16320000">
              <a:off x="1040239" y="5870979"/>
              <a:ext cx="609462" cy="230832"/>
            </a:xfrm>
            <a:prstGeom prst="rect">
              <a:avLst/>
            </a:prstGeom>
            <a:solidFill>
              <a:srgbClr val="FFE2C5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b="1" dirty="0">
                  <a:latin typeface="+mn-lt"/>
                </a:rPr>
                <a:t>Line 10</a:t>
              </a:r>
            </a:p>
          </p:txBody>
        </p:sp>
        <p:sp>
          <p:nvSpPr>
            <p:cNvPr id="84" name="TextBox 83"/>
            <p:cNvSpPr txBox="1"/>
            <p:nvPr/>
          </p:nvSpPr>
          <p:spPr bwMode="auto">
            <a:xfrm rot="16320000">
              <a:off x="1525842" y="5867897"/>
              <a:ext cx="609462" cy="230832"/>
            </a:xfrm>
            <a:prstGeom prst="rect">
              <a:avLst/>
            </a:prstGeom>
            <a:solidFill>
              <a:srgbClr val="FFE2C5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b="1" dirty="0">
                  <a:latin typeface="+mn-lt"/>
                </a:rPr>
                <a:t>Line 14</a:t>
              </a:r>
            </a:p>
          </p:txBody>
        </p:sp>
        <p:sp>
          <p:nvSpPr>
            <p:cNvPr id="85" name="TextBox 84"/>
            <p:cNvSpPr txBox="1"/>
            <p:nvPr/>
          </p:nvSpPr>
          <p:spPr bwMode="auto">
            <a:xfrm rot="16320000">
              <a:off x="2037036" y="5871785"/>
              <a:ext cx="609462" cy="230832"/>
            </a:xfrm>
            <a:prstGeom prst="rect">
              <a:avLst/>
            </a:prstGeom>
            <a:solidFill>
              <a:srgbClr val="FFE2C5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b="1" dirty="0">
                  <a:latin typeface="+mn-lt"/>
                </a:rPr>
                <a:t>Line 18</a:t>
              </a:r>
            </a:p>
          </p:txBody>
        </p:sp>
        <p:sp>
          <p:nvSpPr>
            <p:cNvPr id="86" name="TextBox 85"/>
            <p:cNvSpPr txBox="1"/>
            <p:nvPr/>
          </p:nvSpPr>
          <p:spPr bwMode="auto">
            <a:xfrm rot="16320000">
              <a:off x="2533527" y="5885943"/>
              <a:ext cx="609462" cy="230832"/>
            </a:xfrm>
            <a:prstGeom prst="rect">
              <a:avLst/>
            </a:prstGeom>
            <a:solidFill>
              <a:srgbClr val="FFE2C5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b="1" dirty="0">
                  <a:latin typeface="+mn-lt"/>
                </a:rPr>
                <a:t>Line 22</a:t>
              </a:r>
            </a:p>
          </p:txBody>
        </p:sp>
        <p:sp>
          <p:nvSpPr>
            <p:cNvPr id="87" name="TextBox 86"/>
            <p:cNvSpPr txBox="1"/>
            <p:nvPr/>
          </p:nvSpPr>
          <p:spPr bwMode="auto">
            <a:xfrm rot="16320000">
              <a:off x="3051989" y="5884707"/>
              <a:ext cx="609462" cy="230832"/>
            </a:xfrm>
            <a:prstGeom prst="rect">
              <a:avLst/>
            </a:prstGeom>
            <a:solidFill>
              <a:srgbClr val="FFE2C5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b="1" dirty="0">
                  <a:latin typeface="+mn-lt"/>
                </a:rPr>
                <a:t>Line 26</a:t>
              </a:r>
            </a:p>
          </p:txBody>
        </p:sp>
        <p:cxnSp>
          <p:nvCxnSpPr>
            <p:cNvPr id="88" name="Straight Connector 87"/>
            <p:cNvCxnSpPr/>
            <p:nvPr/>
          </p:nvCxnSpPr>
          <p:spPr bwMode="auto">
            <a:xfrm>
              <a:off x="1323774" y="3538162"/>
              <a:ext cx="2368024" cy="3639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1284679" y="4329678"/>
              <a:ext cx="2368024" cy="3639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1298537" y="4718675"/>
              <a:ext cx="2368024" cy="3639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Straight Connector 90"/>
            <p:cNvCxnSpPr/>
            <p:nvPr/>
          </p:nvCxnSpPr>
          <p:spPr bwMode="auto">
            <a:xfrm>
              <a:off x="1312082" y="5095088"/>
              <a:ext cx="2368024" cy="3639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2" name="Straight Connector 91"/>
            <p:cNvCxnSpPr/>
            <p:nvPr/>
          </p:nvCxnSpPr>
          <p:spPr bwMode="auto">
            <a:xfrm>
              <a:off x="1303910" y="5472628"/>
              <a:ext cx="2368024" cy="3639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3" name="Straight Connector 92"/>
            <p:cNvCxnSpPr/>
            <p:nvPr/>
          </p:nvCxnSpPr>
          <p:spPr bwMode="auto">
            <a:xfrm>
              <a:off x="1323773" y="3937615"/>
              <a:ext cx="2368024" cy="3639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4" name="Straight Connector 93"/>
            <p:cNvCxnSpPr/>
            <p:nvPr/>
          </p:nvCxnSpPr>
          <p:spPr bwMode="auto">
            <a:xfrm flipV="1">
              <a:off x="1354350" y="3504049"/>
              <a:ext cx="22182" cy="206838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5" name="Straight Connector 94"/>
            <p:cNvCxnSpPr/>
            <p:nvPr/>
          </p:nvCxnSpPr>
          <p:spPr bwMode="auto">
            <a:xfrm flipV="1">
              <a:off x="1837211" y="3522243"/>
              <a:ext cx="22182" cy="206838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6" name="Straight Connector 95"/>
            <p:cNvCxnSpPr/>
            <p:nvPr/>
          </p:nvCxnSpPr>
          <p:spPr bwMode="auto">
            <a:xfrm flipV="1">
              <a:off x="2348494" y="3522233"/>
              <a:ext cx="22182" cy="206838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7" name="Straight Connector 96"/>
            <p:cNvCxnSpPr/>
            <p:nvPr/>
          </p:nvCxnSpPr>
          <p:spPr bwMode="auto">
            <a:xfrm flipV="1">
              <a:off x="2842406" y="3556356"/>
              <a:ext cx="22182" cy="206838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8" name="Straight Connector 97"/>
            <p:cNvCxnSpPr/>
            <p:nvPr/>
          </p:nvCxnSpPr>
          <p:spPr bwMode="auto">
            <a:xfrm flipV="1">
              <a:off x="3361916" y="3576248"/>
              <a:ext cx="22182" cy="206838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01" name="TextBox 100"/>
          <p:cNvSpPr txBox="1"/>
          <p:nvPr/>
        </p:nvSpPr>
        <p:spPr bwMode="auto">
          <a:xfrm rot="3780000">
            <a:off x="3636115" y="5323632"/>
            <a:ext cx="632194" cy="27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b="1" dirty="0">
                <a:latin typeface="+mn-lt"/>
              </a:rPr>
              <a:t>Line </a:t>
            </a:r>
            <a:r>
              <a:rPr lang="en-US" sz="800" b="1" dirty="0" smtClean="0">
                <a:latin typeface="+mn-lt"/>
              </a:rPr>
              <a:t>3</a:t>
            </a:r>
            <a:endParaRPr lang="en-US" sz="800" b="1" dirty="0">
              <a:latin typeface="+mn-lt"/>
            </a:endParaRPr>
          </a:p>
        </p:txBody>
      </p:sp>
      <p:sp>
        <p:nvSpPr>
          <p:cNvPr id="102" name="TextBox 101"/>
          <p:cNvSpPr txBox="1"/>
          <p:nvPr/>
        </p:nvSpPr>
        <p:spPr bwMode="auto">
          <a:xfrm rot="3780000">
            <a:off x="5770600" y="4785058"/>
            <a:ext cx="632194" cy="27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b="1" dirty="0">
                <a:latin typeface="+mn-lt"/>
              </a:rPr>
              <a:t>Line </a:t>
            </a:r>
            <a:r>
              <a:rPr lang="en-US" sz="800" b="1" dirty="0" smtClean="0">
                <a:latin typeface="+mn-lt"/>
              </a:rPr>
              <a:t>5</a:t>
            </a:r>
            <a:endParaRPr lang="en-US" sz="800" b="1" dirty="0">
              <a:latin typeface="+mn-lt"/>
            </a:endParaRPr>
          </a:p>
        </p:txBody>
      </p:sp>
      <p:sp>
        <p:nvSpPr>
          <p:cNvPr id="103" name="TextBox 102"/>
          <p:cNvSpPr txBox="1"/>
          <p:nvPr/>
        </p:nvSpPr>
        <p:spPr bwMode="auto">
          <a:xfrm rot="3780000">
            <a:off x="4504402" y="4722187"/>
            <a:ext cx="632194" cy="27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b="1" dirty="0">
                <a:latin typeface="+mn-lt"/>
              </a:rPr>
              <a:t>Line </a:t>
            </a:r>
            <a:r>
              <a:rPr lang="en-US" sz="800" b="1" dirty="0" smtClean="0">
                <a:latin typeface="+mn-lt"/>
              </a:rPr>
              <a:t>4</a:t>
            </a:r>
            <a:endParaRPr lang="en-US" sz="800" b="1" dirty="0">
              <a:latin typeface="+mn-lt"/>
            </a:endParaRPr>
          </a:p>
        </p:txBody>
      </p:sp>
      <p:sp>
        <p:nvSpPr>
          <p:cNvPr id="104" name="TextBox 103"/>
          <p:cNvSpPr txBox="1"/>
          <p:nvPr/>
        </p:nvSpPr>
        <p:spPr bwMode="auto">
          <a:xfrm rot="3780000">
            <a:off x="1099583" y="2591503"/>
            <a:ext cx="632194" cy="27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b="1" dirty="0">
                <a:latin typeface="+mn-lt"/>
              </a:rPr>
              <a:t>Line </a:t>
            </a:r>
            <a:r>
              <a:rPr lang="en-US" sz="800" b="1" dirty="0" smtClean="0">
                <a:latin typeface="+mn-lt"/>
              </a:rPr>
              <a:t>2</a:t>
            </a:r>
            <a:endParaRPr lang="en-US" sz="800" b="1" dirty="0">
              <a:latin typeface="+mn-lt"/>
            </a:endParaRPr>
          </a:p>
        </p:txBody>
      </p:sp>
      <p:sp>
        <p:nvSpPr>
          <p:cNvPr id="105" name="TextBox 104"/>
          <p:cNvSpPr txBox="1"/>
          <p:nvPr/>
        </p:nvSpPr>
        <p:spPr bwMode="auto">
          <a:xfrm rot="19980000">
            <a:off x="4504403" y="1426627"/>
            <a:ext cx="632194" cy="27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b="1" dirty="0">
                <a:latin typeface="+mn-lt"/>
              </a:rPr>
              <a:t>Line </a:t>
            </a:r>
            <a:r>
              <a:rPr lang="en-US" sz="800" b="1" dirty="0" smtClean="0">
                <a:latin typeface="+mn-lt"/>
              </a:rPr>
              <a:t>A</a:t>
            </a:r>
            <a:endParaRPr lang="en-US" sz="800" b="1" dirty="0">
              <a:latin typeface="+mn-lt"/>
            </a:endParaRPr>
          </a:p>
        </p:txBody>
      </p:sp>
      <p:sp>
        <p:nvSpPr>
          <p:cNvPr id="106" name="TextBox 105"/>
          <p:cNvSpPr txBox="1"/>
          <p:nvPr/>
        </p:nvSpPr>
        <p:spPr bwMode="auto">
          <a:xfrm rot="19980000">
            <a:off x="5920964" y="1908189"/>
            <a:ext cx="632194" cy="27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b="1" dirty="0">
                <a:latin typeface="+mn-lt"/>
              </a:rPr>
              <a:t>Line </a:t>
            </a:r>
            <a:r>
              <a:rPr lang="en-US" sz="800" b="1" dirty="0" smtClean="0">
                <a:latin typeface="+mn-lt"/>
              </a:rPr>
              <a:t>B</a:t>
            </a:r>
            <a:endParaRPr lang="en-US" sz="800" b="1" dirty="0">
              <a:latin typeface="+mn-lt"/>
            </a:endParaRPr>
          </a:p>
        </p:txBody>
      </p:sp>
      <p:sp>
        <p:nvSpPr>
          <p:cNvPr id="107" name="TextBox 106"/>
          <p:cNvSpPr txBox="1"/>
          <p:nvPr/>
        </p:nvSpPr>
        <p:spPr bwMode="auto">
          <a:xfrm rot="19980000">
            <a:off x="5901136" y="4167622"/>
            <a:ext cx="628118" cy="27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b="1" dirty="0">
                <a:latin typeface="+mn-lt"/>
              </a:rPr>
              <a:t>Line E</a:t>
            </a:r>
          </a:p>
        </p:txBody>
      </p:sp>
      <p:sp>
        <p:nvSpPr>
          <p:cNvPr id="108" name="TextBox 107"/>
          <p:cNvSpPr txBox="1"/>
          <p:nvPr/>
        </p:nvSpPr>
        <p:spPr bwMode="auto">
          <a:xfrm rot="19980000">
            <a:off x="5920215" y="3356403"/>
            <a:ext cx="646460" cy="27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b="1" dirty="0">
                <a:latin typeface="+mn-lt"/>
              </a:rPr>
              <a:t>Line </a:t>
            </a:r>
            <a:r>
              <a:rPr lang="en-US" sz="800" b="1" dirty="0" smtClean="0">
                <a:latin typeface="+mn-lt"/>
              </a:rPr>
              <a:t>D</a:t>
            </a:r>
            <a:endParaRPr lang="en-US" sz="800" b="1" dirty="0"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 bwMode="auto">
          <a:xfrm rot="19980000">
            <a:off x="5920965" y="2661641"/>
            <a:ext cx="632194" cy="27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b="1" dirty="0">
                <a:latin typeface="+mn-lt"/>
              </a:rPr>
              <a:t>Line </a:t>
            </a:r>
            <a:r>
              <a:rPr lang="en-US" sz="800" b="1" dirty="0" smtClean="0">
                <a:latin typeface="+mn-lt"/>
              </a:rPr>
              <a:t>C</a:t>
            </a:r>
            <a:endParaRPr lang="en-US" sz="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1623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Survey Basemap</a:t>
            </a:r>
            <a:endParaRPr lang="en-US" dirty="0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644650" y="1503363"/>
            <a:ext cx="5572125" cy="4694237"/>
            <a:chOff x="1086" y="987"/>
            <a:chExt cx="3344" cy="2818"/>
          </a:xfrm>
        </p:grpSpPr>
        <p:sp>
          <p:nvSpPr>
            <p:cNvPr id="5" name="Line 5"/>
            <p:cNvSpPr>
              <a:spLocks noChangeAspect="1" noChangeShapeType="1"/>
            </p:cNvSpPr>
            <p:nvPr/>
          </p:nvSpPr>
          <p:spPr bwMode="auto">
            <a:xfrm>
              <a:off x="1964" y="1458"/>
              <a:ext cx="1966" cy="6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Line 6"/>
            <p:cNvSpPr>
              <a:spLocks noChangeAspect="1" noChangeShapeType="1"/>
            </p:cNvSpPr>
            <p:nvPr/>
          </p:nvSpPr>
          <p:spPr bwMode="auto">
            <a:xfrm>
              <a:off x="2059" y="1129"/>
              <a:ext cx="2019" cy="657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" name="Line 7"/>
            <p:cNvSpPr>
              <a:spLocks noChangeAspect="1" noChangeShapeType="1"/>
            </p:cNvSpPr>
            <p:nvPr/>
          </p:nvSpPr>
          <p:spPr bwMode="auto">
            <a:xfrm rot="-5400000">
              <a:off x="982" y="1709"/>
              <a:ext cx="1728" cy="5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Line 8"/>
            <p:cNvSpPr>
              <a:spLocks noChangeAspect="1" noChangeShapeType="1"/>
            </p:cNvSpPr>
            <p:nvPr/>
          </p:nvSpPr>
          <p:spPr bwMode="auto">
            <a:xfrm>
              <a:off x="1536" y="2743"/>
              <a:ext cx="2068" cy="6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Oval 9"/>
            <p:cNvSpPr>
              <a:spLocks noChangeAspect="1" noChangeArrowheads="1"/>
            </p:cNvSpPr>
            <p:nvPr/>
          </p:nvSpPr>
          <p:spPr bwMode="auto">
            <a:xfrm rot="-5400000">
              <a:off x="1797" y="2113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" name="Line 10"/>
            <p:cNvSpPr>
              <a:spLocks noChangeAspect="1" noChangeShapeType="1"/>
            </p:cNvSpPr>
            <p:nvPr/>
          </p:nvSpPr>
          <p:spPr bwMode="auto">
            <a:xfrm>
              <a:off x="1757" y="2111"/>
              <a:ext cx="1990" cy="644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Oval 11"/>
            <p:cNvSpPr>
              <a:spLocks noChangeAspect="1" noChangeArrowheads="1"/>
            </p:cNvSpPr>
            <p:nvPr/>
          </p:nvSpPr>
          <p:spPr bwMode="auto">
            <a:xfrm rot="-5400000">
              <a:off x="1901" y="1791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2" name="Oval 12"/>
            <p:cNvSpPr>
              <a:spLocks noChangeAspect="1" noChangeArrowheads="1"/>
            </p:cNvSpPr>
            <p:nvPr/>
          </p:nvSpPr>
          <p:spPr bwMode="auto">
            <a:xfrm>
              <a:off x="1659" y="2543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3" name="Oval 13"/>
            <p:cNvSpPr>
              <a:spLocks noChangeAspect="1" noChangeArrowheads="1"/>
            </p:cNvSpPr>
            <p:nvPr/>
          </p:nvSpPr>
          <p:spPr bwMode="auto">
            <a:xfrm rot="-5400000">
              <a:off x="1728" y="2328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4" name="Oval 14"/>
            <p:cNvSpPr>
              <a:spLocks noChangeAspect="1" noChangeArrowheads="1"/>
            </p:cNvSpPr>
            <p:nvPr/>
          </p:nvSpPr>
          <p:spPr bwMode="auto">
            <a:xfrm rot="-5400000">
              <a:off x="1867" y="1898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5" name="Oval 15"/>
            <p:cNvSpPr>
              <a:spLocks noChangeAspect="1" noChangeArrowheads="1"/>
            </p:cNvSpPr>
            <p:nvPr/>
          </p:nvSpPr>
          <p:spPr bwMode="auto">
            <a:xfrm rot="-5400000">
              <a:off x="1624" y="2651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6" name="Oval 16"/>
            <p:cNvSpPr>
              <a:spLocks noChangeAspect="1" noChangeArrowheads="1"/>
            </p:cNvSpPr>
            <p:nvPr/>
          </p:nvSpPr>
          <p:spPr bwMode="auto">
            <a:xfrm rot="-5400000">
              <a:off x="1762" y="2221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7" name="Oval 17"/>
            <p:cNvSpPr>
              <a:spLocks noChangeAspect="1" noChangeArrowheads="1"/>
            </p:cNvSpPr>
            <p:nvPr/>
          </p:nvSpPr>
          <p:spPr bwMode="auto">
            <a:xfrm rot="-5400000">
              <a:off x="1832" y="2006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8" name="Oval 18"/>
            <p:cNvSpPr>
              <a:spLocks noChangeAspect="1" noChangeArrowheads="1"/>
            </p:cNvSpPr>
            <p:nvPr/>
          </p:nvSpPr>
          <p:spPr bwMode="auto">
            <a:xfrm rot="-5400000">
              <a:off x="1935" y="1684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9" name="Oval 19"/>
            <p:cNvSpPr>
              <a:spLocks noChangeAspect="1" noChangeArrowheads="1"/>
            </p:cNvSpPr>
            <p:nvPr/>
          </p:nvSpPr>
          <p:spPr bwMode="auto">
            <a:xfrm rot="-5400000">
              <a:off x="2075" y="1254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0" name="Oval 20"/>
            <p:cNvSpPr>
              <a:spLocks noChangeAspect="1" noChangeArrowheads="1"/>
            </p:cNvSpPr>
            <p:nvPr/>
          </p:nvSpPr>
          <p:spPr bwMode="auto">
            <a:xfrm rot="-5400000">
              <a:off x="1970" y="1576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1" name="Oval 21"/>
            <p:cNvSpPr>
              <a:spLocks noChangeAspect="1" noChangeArrowheads="1"/>
            </p:cNvSpPr>
            <p:nvPr/>
          </p:nvSpPr>
          <p:spPr bwMode="auto">
            <a:xfrm rot="-5400000">
              <a:off x="2040" y="1361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grpSp>
          <p:nvGrpSpPr>
            <p:cNvPr id="22" name="Group 22"/>
            <p:cNvGrpSpPr>
              <a:grpSpLocks noChangeAspect="1"/>
            </p:cNvGrpSpPr>
            <p:nvPr/>
          </p:nvGrpSpPr>
          <p:grpSpPr bwMode="auto">
            <a:xfrm>
              <a:off x="2108" y="1143"/>
              <a:ext cx="1932" cy="637"/>
              <a:chOff x="3638" y="514"/>
              <a:chExt cx="3698" cy="1220"/>
            </a:xfrm>
          </p:grpSpPr>
          <p:sp>
            <p:nvSpPr>
              <p:cNvPr id="374" name="Oval 23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75" name="Oval 24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76" name="Oval 25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77" name="Oval 26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78" name="Oval 27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79" name="Oval 28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80" name="Oval 29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81" name="Oval 30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82" name="Oval 31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83" name="Oval 32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84" name="Oval 33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85" name="Oval 34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86" name="Oval 35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87" name="Oval 36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88" name="Oval 37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89" name="Oval 38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90" name="Oval 39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91" name="Oval 40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92" name="Oval 41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sp>
          <p:nvSpPr>
            <p:cNvPr id="23" name="Rectangle 42"/>
            <p:cNvSpPr>
              <a:spLocks noChangeAspect="1" noChangeArrowheads="1"/>
            </p:cNvSpPr>
            <p:nvPr/>
          </p:nvSpPr>
          <p:spPr bwMode="auto">
            <a:xfrm rot="1071630">
              <a:off x="1700" y="1322"/>
              <a:ext cx="2318" cy="192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4" name="Line 43"/>
            <p:cNvSpPr>
              <a:spLocks noChangeAspect="1" noChangeShapeType="1"/>
            </p:cNvSpPr>
            <p:nvPr/>
          </p:nvSpPr>
          <p:spPr bwMode="auto">
            <a:xfrm rot="-5400000">
              <a:off x="1393" y="1843"/>
              <a:ext cx="1747" cy="568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Line 44"/>
            <p:cNvSpPr>
              <a:spLocks noChangeAspect="1" noChangeShapeType="1"/>
            </p:cNvSpPr>
            <p:nvPr/>
          </p:nvSpPr>
          <p:spPr bwMode="auto">
            <a:xfrm rot="-5400000">
              <a:off x="1838" y="1959"/>
              <a:ext cx="1732" cy="5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Line 45"/>
            <p:cNvSpPr>
              <a:spLocks noChangeAspect="1" noChangeShapeType="1"/>
            </p:cNvSpPr>
            <p:nvPr/>
          </p:nvSpPr>
          <p:spPr bwMode="auto">
            <a:xfrm rot="-5400000">
              <a:off x="2257" y="2108"/>
              <a:ext cx="1740" cy="559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Line 46"/>
            <p:cNvSpPr>
              <a:spLocks noChangeAspect="1" noChangeShapeType="1"/>
            </p:cNvSpPr>
            <p:nvPr/>
          </p:nvSpPr>
          <p:spPr bwMode="auto">
            <a:xfrm rot="-5400000">
              <a:off x="2685" y="2246"/>
              <a:ext cx="1736" cy="5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Line 47"/>
            <p:cNvSpPr>
              <a:spLocks noChangeAspect="1" noChangeShapeType="1"/>
            </p:cNvSpPr>
            <p:nvPr/>
          </p:nvSpPr>
          <p:spPr bwMode="auto">
            <a:xfrm>
              <a:off x="1647" y="2426"/>
              <a:ext cx="2046" cy="66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Line 48"/>
            <p:cNvSpPr>
              <a:spLocks noChangeAspect="1" noChangeShapeType="1"/>
            </p:cNvSpPr>
            <p:nvPr/>
          </p:nvSpPr>
          <p:spPr bwMode="auto">
            <a:xfrm>
              <a:off x="1836" y="1777"/>
              <a:ext cx="2064" cy="674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Rectangle 49"/>
            <p:cNvSpPr>
              <a:spLocks noChangeAspect="1" noChangeArrowheads="1"/>
            </p:cNvSpPr>
            <p:nvPr/>
          </p:nvSpPr>
          <p:spPr bwMode="auto">
            <a:xfrm>
              <a:off x="3918" y="3281"/>
              <a:ext cx="91" cy="5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1" name="Rectangle 50"/>
            <p:cNvSpPr>
              <a:spLocks noChangeAspect="1" noChangeArrowheads="1"/>
            </p:cNvSpPr>
            <p:nvPr/>
          </p:nvSpPr>
          <p:spPr bwMode="auto">
            <a:xfrm>
              <a:off x="4009" y="3281"/>
              <a:ext cx="91" cy="56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2" name="Rectangle 51"/>
            <p:cNvSpPr>
              <a:spLocks noChangeAspect="1" noChangeArrowheads="1"/>
            </p:cNvSpPr>
            <p:nvPr/>
          </p:nvSpPr>
          <p:spPr bwMode="auto">
            <a:xfrm>
              <a:off x="4100" y="3281"/>
              <a:ext cx="92" cy="5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3" name="Rectangle 52"/>
            <p:cNvSpPr>
              <a:spLocks noChangeAspect="1" noChangeArrowheads="1"/>
            </p:cNvSpPr>
            <p:nvPr/>
          </p:nvSpPr>
          <p:spPr bwMode="auto">
            <a:xfrm>
              <a:off x="4192" y="3281"/>
              <a:ext cx="91" cy="56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4" name="Rectangle 53"/>
            <p:cNvSpPr>
              <a:spLocks noChangeAspect="1" noChangeArrowheads="1"/>
            </p:cNvSpPr>
            <p:nvPr/>
          </p:nvSpPr>
          <p:spPr bwMode="auto">
            <a:xfrm>
              <a:off x="4284" y="3281"/>
              <a:ext cx="91" cy="5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5" name="Text Box 54"/>
            <p:cNvSpPr txBox="1">
              <a:spLocks noChangeAspect="1" noChangeArrowheads="1"/>
            </p:cNvSpPr>
            <p:nvPr/>
          </p:nvSpPr>
          <p:spPr bwMode="auto">
            <a:xfrm>
              <a:off x="3818" y="3352"/>
              <a:ext cx="612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00" b="1" dirty="0">
                  <a:latin typeface="Verdana" panose="020B0604030504040204" pitchFamily="34" charset="0"/>
                </a:rPr>
                <a:t> 0      km     5</a:t>
              </a:r>
            </a:p>
          </p:txBody>
        </p:sp>
        <p:sp>
          <p:nvSpPr>
            <p:cNvPr id="36" name="Line 55"/>
            <p:cNvSpPr>
              <a:spLocks noChangeAspect="1" noChangeShapeType="1"/>
            </p:cNvSpPr>
            <p:nvPr/>
          </p:nvSpPr>
          <p:spPr bwMode="auto">
            <a:xfrm>
              <a:off x="4271" y="2492"/>
              <a:ext cx="0" cy="29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WordArt 5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4230" y="2836"/>
              <a:ext cx="81" cy="1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 Black" panose="020B0A04020102020204" pitchFamily="34" charset="0"/>
                </a:rPr>
                <a:t>N</a:t>
              </a:r>
            </a:p>
          </p:txBody>
        </p:sp>
        <p:sp>
          <p:nvSpPr>
            <p:cNvPr id="38" name="Oval 57"/>
            <p:cNvSpPr>
              <a:spLocks noChangeAspect="1" noChangeArrowheads="1"/>
            </p:cNvSpPr>
            <p:nvPr/>
          </p:nvSpPr>
          <p:spPr bwMode="auto">
            <a:xfrm>
              <a:off x="2077" y="2677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9" name="Oval 58"/>
            <p:cNvSpPr>
              <a:spLocks noChangeAspect="1" noChangeArrowheads="1"/>
            </p:cNvSpPr>
            <p:nvPr/>
          </p:nvSpPr>
          <p:spPr bwMode="auto">
            <a:xfrm rot="-5400000">
              <a:off x="2146" y="2462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0" name="Oval 59"/>
            <p:cNvSpPr>
              <a:spLocks noChangeAspect="1" noChangeArrowheads="1"/>
            </p:cNvSpPr>
            <p:nvPr/>
          </p:nvSpPr>
          <p:spPr bwMode="auto">
            <a:xfrm rot="-5400000">
              <a:off x="2284" y="2032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1" name="Oval 60"/>
            <p:cNvSpPr>
              <a:spLocks noChangeAspect="1" noChangeArrowheads="1"/>
            </p:cNvSpPr>
            <p:nvPr/>
          </p:nvSpPr>
          <p:spPr bwMode="auto">
            <a:xfrm rot="-5400000">
              <a:off x="2042" y="2785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2" name="Oval 61"/>
            <p:cNvSpPr>
              <a:spLocks noChangeAspect="1" noChangeArrowheads="1"/>
            </p:cNvSpPr>
            <p:nvPr/>
          </p:nvSpPr>
          <p:spPr bwMode="auto">
            <a:xfrm rot="-5400000">
              <a:off x="2181" y="2354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3" name="Oval 62"/>
            <p:cNvSpPr>
              <a:spLocks noChangeAspect="1" noChangeArrowheads="1"/>
            </p:cNvSpPr>
            <p:nvPr/>
          </p:nvSpPr>
          <p:spPr bwMode="auto">
            <a:xfrm rot="-5400000">
              <a:off x="2250" y="2140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4" name="Oval 63"/>
            <p:cNvSpPr>
              <a:spLocks noChangeAspect="1" noChangeArrowheads="1"/>
            </p:cNvSpPr>
            <p:nvPr/>
          </p:nvSpPr>
          <p:spPr bwMode="auto">
            <a:xfrm rot="-5400000">
              <a:off x="2354" y="1817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5" name="Oval 64"/>
            <p:cNvSpPr>
              <a:spLocks noChangeAspect="1" noChangeArrowheads="1"/>
            </p:cNvSpPr>
            <p:nvPr/>
          </p:nvSpPr>
          <p:spPr bwMode="auto">
            <a:xfrm rot="-5400000">
              <a:off x="2492" y="1388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6" name="Oval 65"/>
            <p:cNvSpPr>
              <a:spLocks noChangeAspect="1" noChangeArrowheads="1"/>
            </p:cNvSpPr>
            <p:nvPr/>
          </p:nvSpPr>
          <p:spPr bwMode="auto">
            <a:xfrm rot="-5400000">
              <a:off x="2388" y="1710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7" name="Oval 66"/>
            <p:cNvSpPr>
              <a:spLocks noChangeAspect="1" noChangeArrowheads="1"/>
            </p:cNvSpPr>
            <p:nvPr/>
          </p:nvSpPr>
          <p:spPr bwMode="auto">
            <a:xfrm rot="-5400000">
              <a:off x="2457" y="1495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8" name="Oval 67"/>
            <p:cNvSpPr>
              <a:spLocks noChangeAspect="1" noChangeArrowheads="1"/>
            </p:cNvSpPr>
            <p:nvPr/>
          </p:nvSpPr>
          <p:spPr bwMode="auto">
            <a:xfrm>
              <a:off x="2507" y="2810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9" name="Oval 68"/>
            <p:cNvSpPr>
              <a:spLocks noChangeAspect="1" noChangeArrowheads="1"/>
            </p:cNvSpPr>
            <p:nvPr/>
          </p:nvSpPr>
          <p:spPr bwMode="auto">
            <a:xfrm rot="-5400000">
              <a:off x="2577" y="2595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50" name="Oval 69"/>
            <p:cNvSpPr>
              <a:spLocks noChangeAspect="1" noChangeArrowheads="1"/>
            </p:cNvSpPr>
            <p:nvPr/>
          </p:nvSpPr>
          <p:spPr bwMode="auto">
            <a:xfrm rot="-5400000">
              <a:off x="2715" y="2166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51" name="Oval 70"/>
            <p:cNvSpPr>
              <a:spLocks noChangeAspect="1" noChangeArrowheads="1"/>
            </p:cNvSpPr>
            <p:nvPr/>
          </p:nvSpPr>
          <p:spPr bwMode="auto">
            <a:xfrm rot="-5400000">
              <a:off x="2473" y="2918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52" name="Oval 71"/>
            <p:cNvSpPr>
              <a:spLocks noChangeAspect="1" noChangeArrowheads="1"/>
            </p:cNvSpPr>
            <p:nvPr/>
          </p:nvSpPr>
          <p:spPr bwMode="auto">
            <a:xfrm rot="-5400000">
              <a:off x="2612" y="2488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53" name="Oval 72"/>
            <p:cNvSpPr>
              <a:spLocks noChangeAspect="1" noChangeArrowheads="1"/>
            </p:cNvSpPr>
            <p:nvPr/>
          </p:nvSpPr>
          <p:spPr bwMode="auto">
            <a:xfrm rot="-5400000">
              <a:off x="2680" y="2274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54" name="Oval 73"/>
            <p:cNvSpPr>
              <a:spLocks noChangeAspect="1" noChangeArrowheads="1"/>
            </p:cNvSpPr>
            <p:nvPr/>
          </p:nvSpPr>
          <p:spPr bwMode="auto">
            <a:xfrm rot="-5400000">
              <a:off x="2785" y="1951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55" name="Oval 74"/>
            <p:cNvSpPr>
              <a:spLocks noChangeAspect="1" noChangeArrowheads="1"/>
            </p:cNvSpPr>
            <p:nvPr/>
          </p:nvSpPr>
          <p:spPr bwMode="auto">
            <a:xfrm rot="-5400000">
              <a:off x="2922" y="1522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56" name="Oval 75"/>
            <p:cNvSpPr>
              <a:spLocks noChangeAspect="1" noChangeArrowheads="1"/>
            </p:cNvSpPr>
            <p:nvPr/>
          </p:nvSpPr>
          <p:spPr bwMode="auto">
            <a:xfrm rot="-5400000">
              <a:off x="2818" y="1844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57" name="Oval 76"/>
            <p:cNvSpPr>
              <a:spLocks noChangeAspect="1" noChangeArrowheads="1"/>
            </p:cNvSpPr>
            <p:nvPr/>
          </p:nvSpPr>
          <p:spPr bwMode="auto">
            <a:xfrm rot="-5400000">
              <a:off x="2887" y="1629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58" name="Oval 77"/>
            <p:cNvSpPr>
              <a:spLocks noChangeAspect="1" noChangeArrowheads="1"/>
            </p:cNvSpPr>
            <p:nvPr/>
          </p:nvSpPr>
          <p:spPr bwMode="auto">
            <a:xfrm>
              <a:off x="2934" y="2949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59" name="Oval 78"/>
            <p:cNvSpPr>
              <a:spLocks noChangeAspect="1" noChangeArrowheads="1"/>
            </p:cNvSpPr>
            <p:nvPr/>
          </p:nvSpPr>
          <p:spPr bwMode="auto">
            <a:xfrm rot="-5400000">
              <a:off x="3003" y="2735"/>
              <a:ext cx="16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0" name="Oval 79"/>
            <p:cNvSpPr>
              <a:spLocks noChangeAspect="1" noChangeArrowheads="1"/>
            </p:cNvSpPr>
            <p:nvPr/>
          </p:nvSpPr>
          <p:spPr bwMode="auto">
            <a:xfrm rot="-5400000">
              <a:off x="3141" y="2305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1" name="Oval 80"/>
            <p:cNvSpPr>
              <a:spLocks noChangeAspect="1" noChangeArrowheads="1"/>
            </p:cNvSpPr>
            <p:nvPr/>
          </p:nvSpPr>
          <p:spPr bwMode="auto">
            <a:xfrm rot="-5400000">
              <a:off x="2899" y="3057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" name="Oval 81"/>
            <p:cNvSpPr>
              <a:spLocks noChangeAspect="1" noChangeArrowheads="1"/>
            </p:cNvSpPr>
            <p:nvPr/>
          </p:nvSpPr>
          <p:spPr bwMode="auto">
            <a:xfrm rot="-5400000">
              <a:off x="3037" y="2627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3" name="Oval 82"/>
            <p:cNvSpPr>
              <a:spLocks noChangeAspect="1" noChangeArrowheads="1"/>
            </p:cNvSpPr>
            <p:nvPr/>
          </p:nvSpPr>
          <p:spPr bwMode="auto">
            <a:xfrm rot="-5400000">
              <a:off x="3107" y="2413"/>
              <a:ext cx="16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4" name="Oval 83"/>
            <p:cNvSpPr>
              <a:spLocks noChangeAspect="1" noChangeArrowheads="1"/>
            </p:cNvSpPr>
            <p:nvPr/>
          </p:nvSpPr>
          <p:spPr bwMode="auto">
            <a:xfrm rot="-5400000">
              <a:off x="3210" y="2090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5" name="Oval 84"/>
            <p:cNvSpPr>
              <a:spLocks noChangeAspect="1" noChangeArrowheads="1"/>
            </p:cNvSpPr>
            <p:nvPr/>
          </p:nvSpPr>
          <p:spPr bwMode="auto">
            <a:xfrm rot="-5400000">
              <a:off x="3348" y="1662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6" name="Oval 85"/>
            <p:cNvSpPr>
              <a:spLocks noChangeAspect="1" noChangeArrowheads="1"/>
            </p:cNvSpPr>
            <p:nvPr/>
          </p:nvSpPr>
          <p:spPr bwMode="auto">
            <a:xfrm rot="-5400000">
              <a:off x="3244" y="1984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7" name="Oval 86"/>
            <p:cNvSpPr>
              <a:spLocks noChangeAspect="1" noChangeArrowheads="1"/>
            </p:cNvSpPr>
            <p:nvPr/>
          </p:nvSpPr>
          <p:spPr bwMode="auto">
            <a:xfrm rot="-5400000">
              <a:off x="3313" y="1769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8" name="Oval 87"/>
            <p:cNvSpPr>
              <a:spLocks noChangeAspect="1" noChangeArrowheads="1"/>
            </p:cNvSpPr>
            <p:nvPr/>
          </p:nvSpPr>
          <p:spPr bwMode="auto">
            <a:xfrm>
              <a:off x="3360" y="3090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9" name="Oval 88"/>
            <p:cNvSpPr>
              <a:spLocks noChangeAspect="1" noChangeArrowheads="1"/>
            </p:cNvSpPr>
            <p:nvPr/>
          </p:nvSpPr>
          <p:spPr bwMode="auto">
            <a:xfrm rot="-5400000">
              <a:off x="3430" y="2875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0" name="Oval 89"/>
            <p:cNvSpPr>
              <a:spLocks noChangeAspect="1" noChangeArrowheads="1"/>
            </p:cNvSpPr>
            <p:nvPr/>
          </p:nvSpPr>
          <p:spPr bwMode="auto">
            <a:xfrm rot="-5400000">
              <a:off x="3567" y="2447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1" name="Oval 90"/>
            <p:cNvSpPr>
              <a:spLocks noChangeAspect="1" noChangeArrowheads="1"/>
            </p:cNvSpPr>
            <p:nvPr/>
          </p:nvSpPr>
          <p:spPr bwMode="auto">
            <a:xfrm rot="-5400000">
              <a:off x="3325" y="3199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2" name="Oval 91"/>
            <p:cNvSpPr>
              <a:spLocks noChangeAspect="1" noChangeArrowheads="1"/>
            </p:cNvSpPr>
            <p:nvPr/>
          </p:nvSpPr>
          <p:spPr bwMode="auto">
            <a:xfrm rot="-5400000">
              <a:off x="3464" y="2769"/>
              <a:ext cx="16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3" name="Oval 92"/>
            <p:cNvSpPr>
              <a:spLocks noChangeAspect="1" noChangeArrowheads="1"/>
            </p:cNvSpPr>
            <p:nvPr/>
          </p:nvSpPr>
          <p:spPr bwMode="auto">
            <a:xfrm rot="-5400000">
              <a:off x="3533" y="2554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4" name="Oval 93"/>
            <p:cNvSpPr>
              <a:spLocks noChangeAspect="1" noChangeArrowheads="1"/>
            </p:cNvSpPr>
            <p:nvPr/>
          </p:nvSpPr>
          <p:spPr bwMode="auto">
            <a:xfrm rot="-5400000">
              <a:off x="3637" y="2232"/>
              <a:ext cx="16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5" name="Oval 94"/>
            <p:cNvSpPr>
              <a:spLocks noChangeAspect="1" noChangeArrowheads="1"/>
            </p:cNvSpPr>
            <p:nvPr/>
          </p:nvSpPr>
          <p:spPr bwMode="auto">
            <a:xfrm rot="-5400000">
              <a:off x="3775" y="1802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6" name="Oval 95"/>
            <p:cNvSpPr>
              <a:spLocks noChangeAspect="1" noChangeArrowheads="1"/>
            </p:cNvSpPr>
            <p:nvPr/>
          </p:nvSpPr>
          <p:spPr bwMode="auto">
            <a:xfrm rot="-5400000">
              <a:off x="3671" y="2124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7" name="Oval 96"/>
            <p:cNvSpPr>
              <a:spLocks noChangeAspect="1" noChangeArrowheads="1"/>
            </p:cNvSpPr>
            <p:nvPr/>
          </p:nvSpPr>
          <p:spPr bwMode="auto">
            <a:xfrm rot="-5400000">
              <a:off x="3740" y="1909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grpSp>
          <p:nvGrpSpPr>
            <p:cNvPr id="78" name="Group 97"/>
            <p:cNvGrpSpPr>
              <a:grpSpLocks noChangeAspect="1"/>
            </p:cNvGrpSpPr>
            <p:nvPr/>
          </p:nvGrpSpPr>
          <p:grpSpPr bwMode="auto">
            <a:xfrm>
              <a:off x="1690" y="2438"/>
              <a:ext cx="1932" cy="637"/>
              <a:chOff x="3638" y="514"/>
              <a:chExt cx="3698" cy="1220"/>
            </a:xfrm>
          </p:grpSpPr>
          <p:sp>
            <p:nvSpPr>
              <p:cNvPr id="355" name="Oval 9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56" name="Oval 9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57" name="Oval 10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58" name="Oval 10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59" name="Oval 10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60" name="Oval 10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61" name="Oval 10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62" name="Oval 10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63" name="Oval 10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64" name="Oval 10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65" name="Oval 10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66" name="Oval 10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67" name="Oval 11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68" name="Oval 11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69" name="Oval 11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70" name="Oval 11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71" name="Oval 11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72" name="Oval 11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73" name="Oval 11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79" name="Group 117"/>
            <p:cNvGrpSpPr>
              <a:grpSpLocks noChangeAspect="1"/>
            </p:cNvGrpSpPr>
            <p:nvPr/>
          </p:nvGrpSpPr>
          <p:grpSpPr bwMode="auto">
            <a:xfrm>
              <a:off x="1582" y="2756"/>
              <a:ext cx="1932" cy="637"/>
              <a:chOff x="3638" y="514"/>
              <a:chExt cx="3698" cy="1220"/>
            </a:xfrm>
          </p:grpSpPr>
          <p:sp>
            <p:nvSpPr>
              <p:cNvPr id="336" name="Oval 11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37" name="Oval 11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38" name="Oval 12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39" name="Oval 12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40" name="Oval 12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41" name="Oval 12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42" name="Oval 12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43" name="Oval 12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44" name="Oval 12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45" name="Oval 12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46" name="Oval 12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47" name="Oval 12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48" name="Oval 13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49" name="Oval 13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50" name="Oval 13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51" name="Oval 13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52" name="Oval 13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53" name="Oval 13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54" name="Oval 13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80" name="Group 137"/>
            <p:cNvGrpSpPr>
              <a:grpSpLocks noChangeAspect="1"/>
            </p:cNvGrpSpPr>
            <p:nvPr/>
          </p:nvGrpSpPr>
          <p:grpSpPr bwMode="auto">
            <a:xfrm>
              <a:off x="2004" y="1465"/>
              <a:ext cx="1932" cy="637"/>
              <a:chOff x="3638" y="514"/>
              <a:chExt cx="3698" cy="1220"/>
            </a:xfrm>
          </p:grpSpPr>
          <p:sp>
            <p:nvSpPr>
              <p:cNvPr id="317" name="Oval 13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18" name="Oval 13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19" name="Oval 14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20" name="Oval 14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21" name="Oval 14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22" name="Oval 14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23" name="Oval 14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24" name="Oval 14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25" name="Oval 14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26" name="Oval 14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27" name="Oval 14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28" name="Oval 14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29" name="Oval 15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30" name="Oval 15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31" name="Oval 15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32" name="Oval 15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33" name="Oval 15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34" name="Oval 15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35" name="Oval 15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81" name="Group 157"/>
            <p:cNvGrpSpPr>
              <a:grpSpLocks noChangeAspect="1"/>
            </p:cNvGrpSpPr>
            <p:nvPr/>
          </p:nvGrpSpPr>
          <p:grpSpPr bwMode="auto">
            <a:xfrm>
              <a:off x="1899" y="1796"/>
              <a:ext cx="1932" cy="638"/>
              <a:chOff x="3638" y="514"/>
              <a:chExt cx="3698" cy="1220"/>
            </a:xfrm>
          </p:grpSpPr>
          <p:sp>
            <p:nvSpPr>
              <p:cNvPr id="298" name="Oval 15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99" name="Oval 15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00" name="Oval 16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01" name="Oval 16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02" name="Oval 16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03" name="Oval 16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04" name="Oval 16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05" name="Oval 16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06" name="Oval 16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07" name="Oval 16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08" name="Oval 16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09" name="Oval 16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10" name="Oval 17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11" name="Oval 17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12" name="Oval 17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13" name="Oval 17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14" name="Oval 17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15" name="Oval 17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316" name="Oval 17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82" name="Group 177"/>
            <p:cNvGrpSpPr>
              <a:grpSpLocks noChangeAspect="1"/>
            </p:cNvGrpSpPr>
            <p:nvPr/>
          </p:nvGrpSpPr>
          <p:grpSpPr bwMode="auto">
            <a:xfrm>
              <a:off x="1795" y="2115"/>
              <a:ext cx="1932" cy="637"/>
              <a:chOff x="3638" y="514"/>
              <a:chExt cx="3698" cy="1220"/>
            </a:xfrm>
          </p:grpSpPr>
          <p:sp>
            <p:nvSpPr>
              <p:cNvPr id="279" name="Oval 17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80" name="Oval 17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81" name="Oval 18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82" name="Oval 18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83" name="Oval 18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84" name="Oval 18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85" name="Oval 18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86" name="Oval 18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87" name="Oval 18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88" name="Oval 18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89" name="Oval 18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90" name="Oval 18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91" name="Oval 19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92" name="Oval 19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93" name="Oval 19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94" name="Oval 19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95" name="Oval 19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96" name="Oval 19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97" name="Oval 19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sp>
          <p:nvSpPr>
            <p:cNvPr id="83" name="Rectangle 197"/>
            <p:cNvSpPr>
              <a:spLocks noChangeAspect="1" noChangeArrowheads="1"/>
            </p:cNvSpPr>
            <p:nvPr/>
          </p:nvSpPr>
          <p:spPr bwMode="auto">
            <a:xfrm rot="-4328370">
              <a:off x="1294" y="3016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10</a:t>
              </a:r>
            </a:p>
          </p:txBody>
        </p:sp>
        <p:sp>
          <p:nvSpPr>
            <p:cNvPr id="84" name="Rectangle 198"/>
            <p:cNvSpPr>
              <a:spLocks noChangeAspect="1" noChangeArrowheads="1"/>
            </p:cNvSpPr>
            <p:nvPr/>
          </p:nvSpPr>
          <p:spPr bwMode="auto">
            <a:xfrm rot="1071628">
              <a:off x="1086" y="2602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60 </a:t>
              </a:r>
            </a:p>
          </p:txBody>
        </p:sp>
        <p:sp>
          <p:nvSpPr>
            <p:cNvPr id="85" name="Rectangle 199"/>
            <p:cNvSpPr>
              <a:spLocks noChangeAspect="1" noChangeArrowheads="1"/>
            </p:cNvSpPr>
            <p:nvPr/>
          </p:nvSpPr>
          <p:spPr bwMode="auto">
            <a:xfrm rot="1071628">
              <a:off x="1200" y="2274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63</a:t>
              </a:r>
            </a:p>
          </p:txBody>
        </p:sp>
        <p:sp>
          <p:nvSpPr>
            <p:cNvPr id="86" name="Rectangle 200"/>
            <p:cNvSpPr>
              <a:spLocks noChangeAspect="1" noChangeArrowheads="1"/>
            </p:cNvSpPr>
            <p:nvPr/>
          </p:nvSpPr>
          <p:spPr bwMode="auto">
            <a:xfrm rot="-4328370">
              <a:off x="2587" y="3430"/>
              <a:ext cx="36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22</a:t>
              </a:r>
            </a:p>
          </p:txBody>
        </p:sp>
        <p:sp>
          <p:nvSpPr>
            <p:cNvPr id="87" name="Rectangle 201"/>
            <p:cNvSpPr>
              <a:spLocks noChangeAspect="1" noChangeArrowheads="1"/>
            </p:cNvSpPr>
            <p:nvPr/>
          </p:nvSpPr>
          <p:spPr bwMode="auto">
            <a:xfrm rot="-4328370">
              <a:off x="2153" y="3291"/>
              <a:ext cx="36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18 </a:t>
              </a:r>
            </a:p>
          </p:txBody>
        </p:sp>
        <p:sp>
          <p:nvSpPr>
            <p:cNvPr id="88" name="Rectangle 202"/>
            <p:cNvSpPr>
              <a:spLocks noChangeAspect="1" noChangeArrowheads="1"/>
            </p:cNvSpPr>
            <p:nvPr/>
          </p:nvSpPr>
          <p:spPr bwMode="auto">
            <a:xfrm rot="-4328370">
              <a:off x="1716" y="3156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14 </a:t>
              </a:r>
            </a:p>
          </p:txBody>
        </p:sp>
        <p:sp>
          <p:nvSpPr>
            <p:cNvPr id="89" name="Rectangle 203"/>
            <p:cNvSpPr>
              <a:spLocks noChangeAspect="1" noChangeArrowheads="1"/>
            </p:cNvSpPr>
            <p:nvPr/>
          </p:nvSpPr>
          <p:spPr bwMode="auto">
            <a:xfrm rot="-4328370">
              <a:off x="3003" y="3570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26 </a:t>
              </a:r>
            </a:p>
          </p:txBody>
        </p:sp>
        <p:sp>
          <p:nvSpPr>
            <p:cNvPr id="90" name="Rectangle 204"/>
            <p:cNvSpPr>
              <a:spLocks noChangeAspect="1" noChangeArrowheads="1"/>
            </p:cNvSpPr>
            <p:nvPr/>
          </p:nvSpPr>
          <p:spPr bwMode="auto">
            <a:xfrm rot="1071628">
              <a:off x="1303" y="1964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66</a:t>
              </a:r>
            </a:p>
          </p:txBody>
        </p:sp>
        <p:sp>
          <p:nvSpPr>
            <p:cNvPr id="91" name="Rectangle 205"/>
            <p:cNvSpPr>
              <a:spLocks noChangeAspect="1" noChangeArrowheads="1"/>
            </p:cNvSpPr>
            <p:nvPr/>
          </p:nvSpPr>
          <p:spPr bwMode="auto">
            <a:xfrm rot="1071628">
              <a:off x="1396" y="1639"/>
              <a:ext cx="36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69</a:t>
              </a:r>
            </a:p>
          </p:txBody>
        </p:sp>
        <p:sp>
          <p:nvSpPr>
            <p:cNvPr id="92" name="Rectangle 206"/>
            <p:cNvSpPr>
              <a:spLocks noChangeAspect="1" noChangeArrowheads="1"/>
            </p:cNvSpPr>
            <p:nvPr/>
          </p:nvSpPr>
          <p:spPr bwMode="auto">
            <a:xfrm rot="1071628">
              <a:off x="1507" y="1324"/>
              <a:ext cx="36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72</a:t>
              </a:r>
            </a:p>
          </p:txBody>
        </p:sp>
        <p:sp>
          <p:nvSpPr>
            <p:cNvPr id="93" name="Rectangle 207"/>
            <p:cNvSpPr>
              <a:spLocks noChangeAspect="1" noChangeArrowheads="1"/>
            </p:cNvSpPr>
            <p:nvPr/>
          </p:nvSpPr>
          <p:spPr bwMode="auto">
            <a:xfrm rot="1071628">
              <a:off x="1611" y="987"/>
              <a:ext cx="36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75</a:t>
              </a:r>
            </a:p>
          </p:txBody>
        </p:sp>
        <p:grpSp>
          <p:nvGrpSpPr>
            <p:cNvPr id="94" name="Group 208"/>
            <p:cNvGrpSpPr>
              <a:grpSpLocks noChangeAspect="1"/>
            </p:cNvGrpSpPr>
            <p:nvPr/>
          </p:nvGrpSpPr>
          <p:grpSpPr bwMode="auto">
            <a:xfrm>
              <a:off x="1704" y="2737"/>
              <a:ext cx="1833" cy="633"/>
              <a:chOff x="1704" y="2737"/>
              <a:chExt cx="1833" cy="633"/>
            </a:xfrm>
          </p:grpSpPr>
          <p:sp>
            <p:nvSpPr>
              <p:cNvPr id="265" name="Rectangle 209"/>
              <p:cNvSpPr>
                <a:spLocks noChangeAspect="1" noChangeArrowheads="1"/>
              </p:cNvSpPr>
              <p:nvPr/>
            </p:nvSpPr>
            <p:spPr bwMode="auto">
              <a:xfrm rot="-4328370">
                <a:off x="1694" y="2747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266" name="Rectangle 210"/>
              <p:cNvSpPr>
                <a:spLocks noChangeAspect="1" noChangeArrowheads="1"/>
              </p:cNvSpPr>
              <p:nvPr/>
            </p:nvSpPr>
            <p:spPr bwMode="auto">
              <a:xfrm rot="-4328370">
                <a:off x="1800" y="2782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267" name="Rectangle 211"/>
              <p:cNvSpPr>
                <a:spLocks noChangeAspect="1" noChangeArrowheads="1"/>
              </p:cNvSpPr>
              <p:nvPr/>
            </p:nvSpPr>
            <p:spPr bwMode="auto">
              <a:xfrm rot="-4328370">
                <a:off x="1907" y="2817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268" name="Rectangle 212"/>
              <p:cNvSpPr>
                <a:spLocks noChangeAspect="1" noChangeArrowheads="1"/>
              </p:cNvSpPr>
              <p:nvPr/>
            </p:nvSpPr>
            <p:spPr bwMode="auto">
              <a:xfrm rot="-4328370">
                <a:off x="2120" y="2886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269" name="Rectangle 213"/>
              <p:cNvSpPr>
                <a:spLocks noChangeAspect="1" noChangeArrowheads="1"/>
              </p:cNvSpPr>
              <p:nvPr/>
            </p:nvSpPr>
            <p:spPr bwMode="auto">
              <a:xfrm rot="-4328370">
                <a:off x="2226" y="292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270" name="Rectangle 214"/>
              <p:cNvSpPr>
                <a:spLocks noChangeAspect="1" noChangeArrowheads="1"/>
              </p:cNvSpPr>
              <p:nvPr/>
            </p:nvSpPr>
            <p:spPr bwMode="auto">
              <a:xfrm rot="-4328370">
                <a:off x="2333" y="2955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271" name="Rectangle 215"/>
              <p:cNvSpPr>
                <a:spLocks noChangeAspect="1" noChangeArrowheads="1"/>
              </p:cNvSpPr>
              <p:nvPr/>
            </p:nvSpPr>
            <p:spPr bwMode="auto">
              <a:xfrm rot="-4328370">
                <a:off x="2547" y="3025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272" name="Rectangle 216"/>
              <p:cNvSpPr>
                <a:spLocks noChangeAspect="1" noChangeArrowheads="1"/>
              </p:cNvSpPr>
              <p:nvPr/>
            </p:nvSpPr>
            <p:spPr bwMode="auto">
              <a:xfrm rot="-4328370">
                <a:off x="2653" y="30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273" name="Rectangle 217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3094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274" name="Rectangle 218"/>
              <p:cNvSpPr>
                <a:spLocks noChangeAspect="1" noChangeArrowheads="1"/>
              </p:cNvSpPr>
              <p:nvPr/>
            </p:nvSpPr>
            <p:spPr bwMode="auto">
              <a:xfrm rot="-4328370">
                <a:off x="2970" y="3163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275" name="Rectangle 219"/>
              <p:cNvSpPr>
                <a:spLocks noChangeAspect="1" noChangeArrowheads="1"/>
              </p:cNvSpPr>
              <p:nvPr/>
            </p:nvSpPr>
            <p:spPr bwMode="auto">
              <a:xfrm rot="-4328370">
                <a:off x="3076" y="31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276" name="Rectangle 220"/>
              <p:cNvSpPr>
                <a:spLocks noChangeAspect="1" noChangeArrowheads="1"/>
              </p:cNvSpPr>
              <p:nvPr/>
            </p:nvSpPr>
            <p:spPr bwMode="auto">
              <a:xfrm rot="-4328370">
                <a:off x="3183" y="3233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277" name="Rectangle 221"/>
              <p:cNvSpPr>
                <a:spLocks noChangeAspect="1" noChangeArrowheads="1"/>
              </p:cNvSpPr>
              <p:nvPr/>
            </p:nvSpPr>
            <p:spPr bwMode="auto">
              <a:xfrm rot="-4328370">
                <a:off x="3396" y="3302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278" name="Rectangle 222"/>
              <p:cNvSpPr>
                <a:spLocks noChangeAspect="1" noChangeArrowheads="1"/>
              </p:cNvSpPr>
              <p:nvPr/>
            </p:nvSpPr>
            <p:spPr bwMode="auto">
              <a:xfrm rot="-4328370">
                <a:off x="3503" y="3336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grpSp>
          <p:nvGrpSpPr>
            <p:cNvPr id="95" name="Group 223"/>
            <p:cNvGrpSpPr>
              <a:grpSpLocks noChangeAspect="1"/>
            </p:cNvGrpSpPr>
            <p:nvPr/>
          </p:nvGrpSpPr>
          <p:grpSpPr bwMode="auto">
            <a:xfrm>
              <a:off x="2066" y="1401"/>
              <a:ext cx="502" cy="1421"/>
              <a:chOff x="2066" y="1401"/>
              <a:chExt cx="502" cy="1421"/>
            </a:xfrm>
          </p:grpSpPr>
          <p:sp>
            <p:nvSpPr>
              <p:cNvPr id="255" name="Rectangle 224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74</a:t>
                </a:r>
              </a:p>
            </p:txBody>
          </p:sp>
          <p:sp>
            <p:nvSpPr>
              <p:cNvPr id="256" name="Rectangle 225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73</a:t>
                </a:r>
              </a:p>
            </p:txBody>
          </p:sp>
          <p:sp>
            <p:nvSpPr>
              <p:cNvPr id="257" name="Rectangle 226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71</a:t>
                </a:r>
              </a:p>
            </p:txBody>
          </p:sp>
          <p:sp>
            <p:nvSpPr>
              <p:cNvPr id="258" name="Rectangle 227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70</a:t>
                </a:r>
              </a:p>
            </p:txBody>
          </p:sp>
          <p:sp>
            <p:nvSpPr>
              <p:cNvPr id="259" name="Rectangle 228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67</a:t>
                </a:r>
              </a:p>
            </p:txBody>
          </p:sp>
          <p:sp>
            <p:nvSpPr>
              <p:cNvPr id="260" name="Rectangle 229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65</a:t>
                </a:r>
              </a:p>
            </p:txBody>
          </p:sp>
          <p:sp>
            <p:nvSpPr>
              <p:cNvPr id="261" name="Rectangle 230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64</a:t>
                </a:r>
              </a:p>
            </p:txBody>
          </p:sp>
          <p:sp>
            <p:nvSpPr>
              <p:cNvPr id="262" name="Rectangle 231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62</a:t>
                </a:r>
              </a:p>
            </p:txBody>
          </p:sp>
          <p:sp>
            <p:nvSpPr>
              <p:cNvPr id="263" name="Rectangle 232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61</a:t>
                </a:r>
              </a:p>
            </p:txBody>
          </p:sp>
          <p:sp>
            <p:nvSpPr>
              <p:cNvPr id="264" name="Rectangle 233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68</a:t>
                </a:r>
              </a:p>
            </p:txBody>
          </p:sp>
        </p:grpSp>
        <p:sp>
          <p:nvSpPr>
            <p:cNvPr id="96" name="Line 234"/>
            <p:cNvSpPr>
              <a:spLocks noChangeAspect="1" noChangeShapeType="1"/>
            </p:cNvSpPr>
            <p:nvPr/>
          </p:nvSpPr>
          <p:spPr bwMode="auto">
            <a:xfrm rot="-5400000">
              <a:off x="976" y="1672"/>
              <a:ext cx="1747" cy="568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97" name="Group 235"/>
            <p:cNvGrpSpPr>
              <a:grpSpLocks noChangeAspect="1"/>
            </p:cNvGrpSpPr>
            <p:nvPr/>
          </p:nvGrpSpPr>
          <p:grpSpPr bwMode="auto">
            <a:xfrm>
              <a:off x="1614" y="2548"/>
              <a:ext cx="51" cy="124"/>
              <a:chOff x="1746" y="2563"/>
              <a:chExt cx="51" cy="124"/>
            </a:xfrm>
          </p:grpSpPr>
          <p:sp>
            <p:nvSpPr>
              <p:cNvPr id="253" name="Oval 236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54" name="Oval 237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8" name="Group 238"/>
            <p:cNvGrpSpPr>
              <a:grpSpLocks noChangeAspect="1"/>
            </p:cNvGrpSpPr>
            <p:nvPr/>
          </p:nvGrpSpPr>
          <p:grpSpPr bwMode="auto">
            <a:xfrm>
              <a:off x="1724" y="2204"/>
              <a:ext cx="51" cy="124"/>
              <a:chOff x="1746" y="2563"/>
              <a:chExt cx="51" cy="124"/>
            </a:xfrm>
          </p:grpSpPr>
          <p:sp>
            <p:nvSpPr>
              <p:cNvPr id="251" name="Oval 239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52" name="Oval 240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9" name="Group 241"/>
            <p:cNvGrpSpPr>
              <a:grpSpLocks noChangeAspect="1"/>
            </p:cNvGrpSpPr>
            <p:nvPr/>
          </p:nvGrpSpPr>
          <p:grpSpPr bwMode="auto">
            <a:xfrm>
              <a:off x="1820" y="1908"/>
              <a:ext cx="51" cy="124"/>
              <a:chOff x="1746" y="2563"/>
              <a:chExt cx="51" cy="124"/>
            </a:xfrm>
          </p:grpSpPr>
          <p:sp>
            <p:nvSpPr>
              <p:cNvPr id="249" name="Oval 242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50" name="Oval 243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100" name="Group 244"/>
            <p:cNvGrpSpPr>
              <a:grpSpLocks noChangeAspect="1"/>
            </p:cNvGrpSpPr>
            <p:nvPr/>
          </p:nvGrpSpPr>
          <p:grpSpPr bwMode="auto">
            <a:xfrm>
              <a:off x="1932" y="1564"/>
              <a:ext cx="51" cy="124"/>
              <a:chOff x="1746" y="2563"/>
              <a:chExt cx="51" cy="124"/>
            </a:xfrm>
          </p:grpSpPr>
          <p:sp>
            <p:nvSpPr>
              <p:cNvPr id="247" name="Oval 245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48" name="Oval 246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101" name="Group 247"/>
            <p:cNvGrpSpPr>
              <a:grpSpLocks noChangeAspect="1"/>
            </p:cNvGrpSpPr>
            <p:nvPr/>
          </p:nvGrpSpPr>
          <p:grpSpPr bwMode="auto">
            <a:xfrm>
              <a:off x="2034" y="1248"/>
              <a:ext cx="51" cy="124"/>
              <a:chOff x="1746" y="2563"/>
              <a:chExt cx="51" cy="124"/>
            </a:xfrm>
          </p:grpSpPr>
          <p:sp>
            <p:nvSpPr>
              <p:cNvPr id="245" name="Oval 248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46" name="Oval 249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102" name="Group 250"/>
            <p:cNvGrpSpPr>
              <a:grpSpLocks noChangeAspect="1"/>
            </p:cNvGrpSpPr>
            <p:nvPr/>
          </p:nvGrpSpPr>
          <p:grpSpPr bwMode="auto">
            <a:xfrm>
              <a:off x="2104" y="1147"/>
              <a:ext cx="1932" cy="637"/>
              <a:chOff x="3638" y="514"/>
              <a:chExt cx="3698" cy="1220"/>
            </a:xfrm>
          </p:grpSpPr>
          <p:sp>
            <p:nvSpPr>
              <p:cNvPr id="226" name="Oval 251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27" name="Oval 252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28" name="Oval 253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29" name="Oval 254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30" name="Oval 255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31" name="Oval 256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32" name="Oval 257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33" name="Oval 258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34" name="Oval 259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35" name="Oval 260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36" name="Oval 261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37" name="Oval 262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38" name="Oval 263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39" name="Oval 264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40" name="Oval 265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41" name="Oval 266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42" name="Oval 267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43" name="Oval 268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44" name="Oval 269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103" name="Group 270"/>
            <p:cNvGrpSpPr>
              <a:grpSpLocks noChangeAspect="1"/>
            </p:cNvGrpSpPr>
            <p:nvPr/>
          </p:nvGrpSpPr>
          <p:grpSpPr bwMode="auto">
            <a:xfrm>
              <a:off x="1821" y="2401"/>
              <a:ext cx="1829" cy="657"/>
              <a:chOff x="1821" y="2401"/>
              <a:chExt cx="1829" cy="657"/>
            </a:xfrm>
          </p:grpSpPr>
          <p:sp>
            <p:nvSpPr>
              <p:cNvPr id="212" name="Rectangle 271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213" name="Rectangle 272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214" name="Rectangle 273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215" name="Rectangle 274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216" name="Rectangle 275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217" name="Rectangle 276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218" name="Rectangle 277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219" name="Rectangle 278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220" name="Rectangle 279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221" name="Rectangle 280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222" name="Rectangle 281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223" name="Rectangle 282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224" name="Rectangle 283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225" name="Rectangle 284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sp>
          <p:nvSpPr>
            <p:cNvPr id="104" name="Line 285"/>
            <p:cNvSpPr>
              <a:spLocks noChangeAspect="1" noChangeShapeType="1"/>
            </p:cNvSpPr>
            <p:nvPr/>
          </p:nvSpPr>
          <p:spPr bwMode="auto">
            <a:xfrm>
              <a:off x="1548" y="2751"/>
              <a:ext cx="2046" cy="66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05" name="Group 286"/>
            <p:cNvGrpSpPr>
              <a:grpSpLocks noChangeAspect="1"/>
            </p:cNvGrpSpPr>
            <p:nvPr/>
          </p:nvGrpSpPr>
          <p:grpSpPr bwMode="auto">
            <a:xfrm>
              <a:off x="1921" y="2081"/>
              <a:ext cx="1829" cy="657"/>
              <a:chOff x="1821" y="2401"/>
              <a:chExt cx="1829" cy="657"/>
            </a:xfrm>
          </p:grpSpPr>
          <p:sp>
            <p:nvSpPr>
              <p:cNvPr id="198" name="Rectangle 287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199" name="Rectangle 288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200" name="Rectangle 289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201" name="Rectangle 290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202" name="Rectangle 291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203" name="Rectangle 292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204" name="Rectangle 293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205" name="Rectangle 294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206" name="Rectangle 295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207" name="Rectangle 296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208" name="Rectangle 297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209" name="Rectangle 298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210" name="Rectangle 299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211" name="Rectangle 300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grpSp>
          <p:nvGrpSpPr>
            <p:cNvPr id="106" name="Group 301"/>
            <p:cNvGrpSpPr>
              <a:grpSpLocks noChangeAspect="1"/>
            </p:cNvGrpSpPr>
            <p:nvPr/>
          </p:nvGrpSpPr>
          <p:grpSpPr bwMode="auto">
            <a:xfrm>
              <a:off x="2021" y="1761"/>
              <a:ext cx="1829" cy="657"/>
              <a:chOff x="1821" y="2401"/>
              <a:chExt cx="1829" cy="657"/>
            </a:xfrm>
          </p:grpSpPr>
          <p:sp>
            <p:nvSpPr>
              <p:cNvPr id="184" name="Rectangle 302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185" name="Rectangle 303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186" name="Rectangle 304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187" name="Rectangle 305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188" name="Rectangle 306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189" name="Rectangle 307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190" name="Rectangle 308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191" name="Rectangle 309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192" name="Rectangle 310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193" name="Rectangle 311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194" name="Rectangle 312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195" name="Rectangle 313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196" name="Rectangle 314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197" name="Rectangle 315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grpSp>
          <p:nvGrpSpPr>
            <p:cNvPr id="107" name="Group 316"/>
            <p:cNvGrpSpPr>
              <a:grpSpLocks noChangeAspect="1"/>
            </p:cNvGrpSpPr>
            <p:nvPr/>
          </p:nvGrpSpPr>
          <p:grpSpPr bwMode="auto">
            <a:xfrm>
              <a:off x="2129" y="1429"/>
              <a:ext cx="1829" cy="657"/>
              <a:chOff x="1821" y="2401"/>
              <a:chExt cx="1829" cy="657"/>
            </a:xfrm>
          </p:grpSpPr>
          <p:sp>
            <p:nvSpPr>
              <p:cNvPr id="170" name="Rectangle 317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171" name="Rectangle 318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172" name="Rectangle 319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173" name="Rectangle 320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174" name="Rectangle 321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175" name="Rectangle 322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176" name="Rectangle 323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177" name="Rectangle 324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178" name="Rectangle 325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179" name="Rectangle 326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180" name="Rectangle 327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181" name="Rectangle 328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182" name="Rectangle 329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183" name="Rectangle 330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grpSp>
          <p:nvGrpSpPr>
            <p:cNvPr id="108" name="Group 331"/>
            <p:cNvGrpSpPr>
              <a:grpSpLocks noChangeAspect="1"/>
            </p:cNvGrpSpPr>
            <p:nvPr/>
          </p:nvGrpSpPr>
          <p:grpSpPr bwMode="auto">
            <a:xfrm>
              <a:off x="2233" y="1113"/>
              <a:ext cx="1829" cy="657"/>
              <a:chOff x="1821" y="2401"/>
              <a:chExt cx="1829" cy="657"/>
            </a:xfrm>
          </p:grpSpPr>
          <p:sp>
            <p:nvSpPr>
              <p:cNvPr id="156" name="Rectangle 332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157" name="Rectangle 333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158" name="Rectangle 334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159" name="Rectangle 335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160" name="Rectangle 336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161" name="Rectangle 337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162" name="Rectangle 338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163" name="Rectangle 339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164" name="Rectangle 340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165" name="Rectangle 341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166" name="Rectangle 342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167" name="Rectangle 343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168" name="Rectangle 344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169" name="Rectangle 345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sp>
          <p:nvSpPr>
            <p:cNvPr id="109" name="Line 346"/>
            <p:cNvSpPr>
              <a:spLocks noChangeAspect="1" noChangeShapeType="1"/>
            </p:cNvSpPr>
            <p:nvPr/>
          </p:nvSpPr>
          <p:spPr bwMode="auto">
            <a:xfrm>
              <a:off x="1959" y="1458"/>
              <a:ext cx="2046" cy="66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0" name="Line 347"/>
            <p:cNvSpPr>
              <a:spLocks noChangeAspect="1" noChangeShapeType="1"/>
            </p:cNvSpPr>
            <p:nvPr/>
          </p:nvSpPr>
          <p:spPr bwMode="auto">
            <a:xfrm>
              <a:off x="2083" y="1150"/>
              <a:ext cx="2046" cy="66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11" name="Group 348"/>
            <p:cNvGrpSpPr>
              <a:grpSpLocks noChangeAspect="1"/>
            </p:cNvGrpSpPr>
            <p:nvPr/>
          </p:nvGrpSpPr>
          <p:grpSpPr bwMode="auto">
            <a:xfrm>
              <a:off x="1646" y="1269"/>
              <a:ext cx="502" cy="1421"/>
              <a:chOff x="2066" y="1401"/>
              <a:chExt cx="502" cy="1421"/>
            </a:xfrm>
          </p:grpSpPr>
          <p:sp>
            <p:nvSpPr>
              <p:cNvPr id="146" name="Rectangle 349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74</a:t>
                </a:r>
              </a:p>
            </p:txBody>
          </p:sp>
          <p:sp>
            <p:nvSpPr>
              <p:cNvPr id="147" name="Rectangle 350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73</a:t>
                </a:r>
              </a:p>
            </p:txBody>
          </p:sp>
          <p:sp>
            <p:nvSpPr>
              <p:cNvPr id="148" name="Rectangle 351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71</a:t>
                </a:r>
              </a:p>
            </p:txBody>
          </p:sp>
          <p:sp>
            <p:nvSpPr>
              <p:cNvPr id="149" name="Rectangle 352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70</a:t>
                </a:r>
              </a:p>
            </p:txBody>
          </p:sp>
          <p:sp>
            <p:nvSpPr>
              <p:cNvPr id="150" name="Rectangle 353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67</a:t>
                </a:r>
              </a:p>
            </p:txBody>
          </p:sp>
          <p:sp>
            <p:nvSpPr>
              <p:cNvPr id="151" name="Rectangle 354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65</a:t>
                </a:r>
              </a:p>
            </p:txBody>
          </p:sp>
          <p:sp>
            <p:nvSpPr>
              <p:cNvPr id="152" name="Rectangle 355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64</a:t>
                </a:r>
              </a:p>
            </p:txBody>
          </p:sp>
          <p:sp>
            <p:nvSpPr>
              <p:cNvPr id="153" name="Rectangle 356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62</a:t>
                </a:r>
              </a:p>
            </p:txBody>
          </p:sp>
          <p:sp>
            <p:nvSpPr>
              <p:cNvPr id="154" name="Rectangle 357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61</a:t>
                </a:r>
              </a:p>
            </p:txBody>
          </p:sp>
          <p:sp>
            <p:nvSpPr>
              <p:cNvPr id="155" name="Rectangle 358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68</a:t>
                </a:r>
              </a:p>
            </p:txBody>
          </p:sp>
        </p:grpSp>
        <p:grpSp>
          <p:nvGrpSpPr>
            <p:cNvPr id="112" name="Group 359"/>
            <p:cNvGrpSpPr>
              <a:grpSpLocks noChangeAspect="1"/>
            </p:cNvGrpSpPr>
            <p:nvPr/>
          </p:nvGrpSpPr>
          <p:grpSpPr bwMode="auto">
            <a:xfrm>
              <a:off x="2494" y="1545"/>
              <a:ext cx="502" cy="1421"/>
              <a:chOff x="2066" y="1401"/>
              <a:chExt cx="502" cy="1421"/>
            </a:xfrm>
          </p:grpSpPr>
          <p:sp>
            <p:nvSpPr>
              <p:cNvPr id="136" name="Rectangle 360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74</a:t>
                </a:r>
              </a:p>
            </p:txBody>
          </p:sp>
          <p:sp>
            <p:nvSpPr>
              <p:cNvPr id="137" name="Rectangle 361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73</a:t>
                </a:r>
              </a:p>
            </p:txBody>
          </p:sp>
          <p:sp>
            <p:nvSpPr>
              <p:cNvPr id="138" name="Rectangle 362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71</a:t>
                </a:r>
              </a:p>
            </p:txBody>
          </p:sp>
          <p:sp>
            <p:nvSpPr>
              <p:cNvPr id="139" name="Rectangle 363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70</a:t>
                </a:r>
              </a:p>
            </p:txBody>
          </p:sp>
          <p:sp>
            <p:nvSpPr>
              <p:cNvPr id="140" name="Rectangle 364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67</a:t>
                </a:r>
              </a:p>
            </p:txBody>
          </p:sp>
          <p:sp>
            <p:nvSpPr>
              <p:cNvPr id="141" name="Rectangle 365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65</a:t>
                </a:r>
              </a:p>
            </p:txBody>
          </p:sp>
          <p:sp>
            <p:nvSpPr>
              <p:cNvPr id="142" name="Rectangle 366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64</a:t>
                </a:r>
              </a:p>
            </p:txBody>
          </p:sp>
          <p:sp>
            <p:nvSpPr>
              <p:cNvPr id="143" name="Rectangle 367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62</a:t>
                </a:r>
              </a:p>
            </p:txBody>
          </p:sp>
          <p:sp>
            <p:nvSpPr>
              <p:cNvPr id="144" name="Rectangle 368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61</a:t>
                </a:r>
              </a:p>
            </p:txBody>
          </p:sp>
          <p:sp>
            <p:nvSpPr>
              <p:cNvPr id="145" name="Rectangle 369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68</a:t>
                </a:r>
              </a:p>
            </p:txBody>
          </p:sp>
        </p:grpSp>
        <p:grpSp>
          <p:nvGrpSpPr>
            <p:cNvPr id="113" name="Group 370"/>
            <p:cNvGrpSpPr>
              <a:grpSpLocks noChangeAspect="1"/>
            </p:cNvGrpSpPr>
            <p:nvPr/>
          </p:nvGrpSpPr>
          <p:grpSpPr bwMode="auto">
            <a:xfrm>
              <a:off x="2926" y="1673"/>
              <a:ext cx="502" cy="1421"/>
              <a:chOff x="2066" y="1401"/>
              <a:chExt cx="502" cy="1421"/>
            </a:xfrm>
          </p:grpSpPr>
          <p:sp>
            <p:nvSpPr>
              <p:cNvPr id="126" name="Rectangle 371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74</a:t>
                </a:r>
              </a:p>
            </p:txBody>
          </p:sp>
          <p:sp>
            <p:nvSpPr>
              <p:cNvPr id="127" name="Rectangle 372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73</a:t>
                </a:r>
              </a:p>
            </p:txBody>
          </p:sp>
          <p:sp>
            <p:nvSpPr>
              <p:cNvPr id="128" name="Rectangle 373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71</a:t>
                </a:r>
              </a:p>
            </p:txBody>
          </p:sp>
          <p:sp>
            <p:nvSpPr>
              <p:cNvPr id="129" name="Rectangle 374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70</a:t>
                </a:r>
              </a:p>
            </p:txBody>
          </p:sp>
          <p:sp>
            <p:nvSpPr>
              <p:cNvPr id="130" name="Rectangle 375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67</a:t>
                </a:r>
              </a:p>
            </p:txBody>
          </p:sp>
          <p:sp>
            <p:nvSpPr>
              <p:cNvPr id="131" name="Rectangle 376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65</a:t>
                </a:r>
              </a:p>
            </p:txBody>
          </p:sp>
          <p:sp>
            <p:nvSpPr>
              <p:cNvPr id="132" name="Rectangle 377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64</a:t>
                </a:r>
              </a:p>
            </p:txBody>
          </p:sp>
          <p:sp>
            <p:nvSpPr>
              <p:cNvPr id="133" name="Rectangle 378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62</a:t>
                </a:r>
              </a:p>
            </p:txBody>
          </p:sp>
          <p:sp>
            <p:nvSpPr>
              <p:cNvPr id="134" name="Rectangle 379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61</a:t>
                </a:r>
              </a:p>
            </p:txBody>
          </p:sp>
          <p:sp>
            <p:nvSpPr>
              <p:cNvPr id="135" name="Rectangle 380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68</a:t>
                </a:r>
              </a:p>
            </p:txBody>
          </p:sp>
        </p:grpSp>
        <p:grpSp>
          <p:nvGrpSpPr>
            <p:cNvPr id="114" name="Group 381"/>
            <p:cNvGrpSpPr>
              <a:grpSpLocks noChangeAspect="1"/>
            </p:cNvGrpSpPr>
            <p:nvPr/>
          </p:nvGrpSpPr>
          <p:grpSpPr bwMode="auto">
            <a:xfrm>
              <a:off x="3358" y="1813"/>
              <a:ext cx="502" cy="1421"/>
              <a:chOff x="2066" y="1401"/>
              <a:chExt cx="502" cy="1421"/>
            </a:xfrm>
          </p:grpSpPr>
          <p:sp>
            <p:nvSpPr>
              <p:cNvPr id="116" name="Rectangle 382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74</a:t>
                </a:r>
              </a:p>
            </p:txBody>
          </p:sp>
          <p:sp>
            <p:nvSpPr>
              <p:cNvPr id="117" name="Rectangle 383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73</a:t>
                </a:r>
              </a:p>
            </p:txBody>
          </p:sp>
          <p:sp>
            <p:nvSpPr>
              <p:cNvPr id="118" name="Rectangle 384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71</a:t>
                </a:r>
              </a:p>
            </p:txBody>
          </p:sp>
          <p:sp>
            <p:nvSpPr>
              <p:cNvPr id="119" name="Rectangle 385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70</a:t>
                </a:r>
              </a:p>
            </p:txBody>
          </p:sp>
          <p:sp>
            <p:nvSpPr>
              <p:cNvPr id="120" name="Rectangle 386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67</a:t>
                </a:r>
              </a:p>
            </p:txBody>
          </p:sp>
          <p:sp>
            <p:nvSpPr>
              <p:cNvPr id="121" name="Rectangle 387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65</a:t>
                </a:r>
              </a:p>
            </p:txBody>
          </p:sp>
          <p:sp>
            <p:nvSpPr>
              <p:cNvPr id="122" name="Rectangle 388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64</a:t>
                </a:r>
              </a:p>
            </p:txBody>
          </p:sp>
          <p:sp>
            <p:nvSpPr>
              <p:cNvPr id="123" name="Rectangle 389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62</a:t>
                </a:r>
              </a:p>
            </p:txBody>
          </p:sp>
          <p:sp>
            <p:nvSpPr>
              <p:cNvPr id="124" name="Rectangle 390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61</a:t>
                </a:r>
              </a:p>
            </p:txBody>
          </p:sp>
          <p:sp>
            <p:nvSpPr>
              <p:cNvPr id="125" name="Rectangle 391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68</a:t>
                </a:r>
              </a:p>
            </p:txBody>
          </p:sp>
        </p:grpSp>
        <p:sp>
          <p:nvSpPr>
            <p:cNvPr id="115" name="Line 392"/>
            <p:cNvSpPr>
              <a:spLocks noChangeAspect="1" noChangeShapeType="1"/>
            </p:cNvSpPr>
            <p:nvPr/>
          </p:nvSpPr>
          <p:spPr bwMode="auto">
            <a:xfrm>
              <a:off x="1744" y="2105"/>
              <a:ext cx="2064" cy="674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47166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Line</a:t>
            </a:r>
            <a:endParaRPr lang="en-US" dirty="0"/>
          </a:p>
        </p:txBody>
      </p:sp>
      <p:sp>
        <p:nvSpPr>
          <p:cNvPr id="4" name="Rectangle 5"/>
          <p:cNvSpPr>
            <a:spLocks noChangeAspect="1" noChangeArrowheads="1"/>
          </p:cNvSpPr>
          <p:nvPr/>
        </p:nvSpPr>
        <p:spPr bwMode="auto">
          <a:xfrm>
            <a:off x="6635750" y="5680908"/>
            <a:ext cx="337648" cy="13903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3200" dirty="0"/>
          </a:p>
        </p:txBody>
      </p:sp>
      <p:sp>
        <p:nvSpPr>
          <p:cNvPr id="5" name="Rectangle 6"/>
          <p:cNvSpPr>
            <a:spLocks noChangeAspect="1" noChangeArrowheads="1"/>
          </p:cNvSpPr>
          <p:nvPr/>
        </p:nvSpPr>
        <p:spPr bwMode="auto">
          <a:xfrm>
            <a:off x="6973398" y="5680908"/>
            <a:ext cx="337648" cy="13903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3200" dirty="0"/>
          </a:p>
        </p:txBody>
      </p:sp>
      <p:sp>
        <p:nvSpPr>
          <p:cNvPr id="6" name="Rectangle 7"/>
          <p:cNvSpPr>
            <a:spLocks noChangeAspect="1" noChangeArrowheads="1"/>
          </p:cNvSpPr>
          <p:nvPr/>
        </p:nvSpPr>
        <p:spPr bwMode="auto">
          <a:xfrm>
            <a:off x="7311046" y="5680908"/>
            <a:ext cx="335336" cy="13903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3200" dirty="0"/>
          </a:p>
        </p:txBody>
      </p:sp>
      <p:sp>
        <p:nvSpPr>
          <p:cNvPr id="7" name="Rectangle 8"/>
          <p:cNvSpPr>
            <a:spLocks noChangeAspect="1" noChangeArrowheads="1"/>
          </p:cNvSpPr>
          <p:nvPr/>
        </p:nvSpPr>
        <p:spPr bwMode="auto">
          <a:xfrm>
            <a:off x="7646381" y="5680908"/>
            <a:ext cx="337648" cy="13903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3200" dirty="0"/>
          </a:p>
        </p:txBody>
      </p:sp>
      <p:sp>
        <p:nvSpPr>
          <p:cNvPr id="8" name="Rectangle 9"/>
          <p:cNvSpPr>
            <a:spLocks noChangeAspect="1" noChangeArrowheads="1"/>
          </p:cNvSpPr>
          <p:nvPr/>
        </p:nvSpPr>
        <p:spPr bwMode="auto">
          <a:xfrm>
            <a:off x="7986341" y="5680908"/>
            <a:ext cx="337648" cy="13903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3200" dirty="0"/>
          </a:p>
        </p:txBody>
      </p:sp>
      <p:sp>
        <p:nvSpPr>
          <p:cNvPr id="9" name="Text Box 10"/>
          <p:cNvSpPr txBox="1">
            <a:spLocks noChangeAspect="1" noChangeArrowheads="1"/>
          </p:cNvSpPr>
          <p:nvPr/>
        </p:nvSpPr>
        <p:spPr bwMode="auto">
          <a:xfrm>
            <a:off x="6471552" y="5847360"/>
            <a:ext cx="210025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0     </a:t>
            </a:r>
            <a:r>
              <a:rPr lang="en-US" altLang="en-US" sz="1600" b="1" dirty="0" smtClean="0">
                <a:latin typeface="Verdana" panose="020B0604030504040204" pitchFamily="34" charset="0"/>
                <a:cs typeface="Arial" panose="020B0604020202020204" pitchFamily="34" charset="0"/>
              </a:rPr>
              <a:t>    </a:t>
            </a:r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km </a:t>
            </a:r>
            <a:r>
              <a:rPr lang="en-US" altLang="en-US" sz="1600" b="1" dirty="0" smtClean="0">
                <a:latin typeface="Verdana" panose="020B0604030504040204" pitchFamily="34" charset="0"/>
                <a:cs typeface="Arial" panose="020B0604020202020204" pitchFamily="34" charset="0"/>
              </a:rPr>
              <a:t>       </a:t>
            </a:r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10" name="Picture 11" descr="001-In-1401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" t="3375" r="266" b="1099"/>
          <a:stretch>
            <a:fillRect/>
          </a:stretch>
        </p:blipFill>
        <p:spPr bwMode="auto">
          <a:xfrm>
            <a:off x="641348" y="1630271"/>
            <a:ext cx="7865341" cy="391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2"/>
          <p:cNvGrpSpPr>
            <a:grpSpLocks noChangeAspect="1"/>
          </p:cNvGrpSpPr>
          <p:nvPr/>
        </p:nvGrpSpPr>
        <p:grpSpPr bwMode="auto">
          <a:xfrm>
            <a:off x="1067058" y="1033643"/>
            <a:ext cx="460569" cy="613400"/>
            <a:chOff x="2223" y="427"/>
            <a:chExt cx="305" cy="393"/>
          </a:xfrm>
        </p:grpSpPr>
        <p:sp>
          <p:nvSpPr>
            <p:cNvPr id="71" name="Line 13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b="1" dirty="0"/>
            </a:p>
          </p:txBody>
        </p:sp>
        <p:sp>
          <p:nvSpPr>
            <p:cNvPr id="72" name="Text Box 14"/>
            <p:cNvSpPr txBox="1">
              <a:spLocks noChangeAspect="1" noChangeArrowheads="1"/>
            </p:cNvSpPr>
            <p:nvPr/>
          </p:nvSpPr>
          <p:spPr bwMode="auto">
            <a:xfrm>
              <a:off x="2223" y="427"/>
              <a:ext cx="305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60</a:t>
              </a:r>
            </a:p>
          </p:txBody>
        </p:sp>
      </p:grpSp>
      <p:grpSp>
        <p:nvGrpSpPr>
          <p:cNvPr id="12" name="Group 15"/>
          <p:cNvGrpSpPr>
            <a:grpSpLocks noChangeAspect="1"/>
          </p:cNvGrpSpPr>
          <p:nvPr/>
        </p:nvGrpSpPr>
        <p:grpSpPr bwMode="auto">
          <a:xfrm>
            <a:off x="6305223" y="1033643"/>
            <a:ext cx="460569" cy="613400"/>
            <a:chOff x="2222" y="427"/>
            <a:chExt cx="305" cy="393"/>
          </a:xfrm>
        </p:grpSpPr>
        <p:sp>
          <p:nvSpPr>
            <p:cNvPr id="69" name="Line 16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b="1" dirty="0"/>
            </a:p>
          </p:txBody>
        </p:sp>
        <p:sp>
          <p:nvSpPr>
            <p:cNvPr id="70" name="Text Box 17"/>
            <p:cNvSpPr txBox="1">
              <a:spLocks noChangeAspect="1" noChangeArrowheads="1"/>
            </p:cNvSpPr>
            <p:nvPr/>
          </p:nvSpPr>
          <p:spPr bwMode="auto">
            <a:xfrm>
              <a:off x="2222" y="427"/>
              <a:ext cx="305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72</a:t>
              </a:r>
            </a:p>
          </p:txBody>
        </p:sp>
      </p:grpSp>
      <p:grpSp>
        <p:nvGrpSpPr>
          <p:cNvPr id="13" name="Group 18"/>
          <p:cNvGrpSpPr>
            <a:grpSpLocks noChangeAspect="1"/>
          </p:cNvGrpSpPr>
          <p:nvPr/>
        </p:nvGrpSpPr>
        <p:grpSpPr bwMode="auto">
          <a:xfrm>
            <a:off x="4998572" y="1033643"/>
            <a:ext cx="460569" cy="613400"/>
            <a:chOff x="2222" y="427"/>
            <a:chExt cx="305" cy="393"/>
          </a:xfrm>
        </p:grpSpPr>
        <p:sp>
          <p:nvSpPr>
            <p:cNvPr id="67" name="Line 19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b="1" dirty="0"/>
            </a:p>
          </p:txBody>
        </p:sp>
        <p:sp>
          <p:nvSpPr>
            <p:cNvPr id="68" name="Text Box 20"/>
            <p:cNvSpPr txBox="1">
              <a:spLocks noChangeAspect="1" noChangeArrowheads="1"/>
            </p:cNvSpPr>
            <p:nvPr/>
          </p:nvSpPr>
          <p:spPr bwMode="auto">
            <a:xfrm>
              <a:off x="2222" y="427"/>
              <a:ext cx="305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69</a:t>
              </a:r>
            </a:p>
          </p:txBody>
        </p:sp>
      </p:grpSp>
      <p:grpSp>
        <p:nvGrpSpPr>
          <p:cNvPr id="14" name="Group 21"/>
          <p:cNvGrpSpPr>
            <a:grpSpLocks noChangeAspect="1"/>
          </p:cNvGrpSpPr>
          <p:nvPr/>
        </p:nvGrpSpPr>
        <p:grpSpPr bwMode="auto">
          <a:xfrm>
            <a:off x="3691922" y="1033643"/>
            <a:ext cx="460569" cy="613400"/>
            <a:chOff x="2223" y="427"/>
            <a:chExt cx="305" cy="393"/>
          </a:xfrm>
        </p:grpSpPr>
        <p:sp>
          <p:nvSpPr>
            <p:cNvPr id="65" name="Line 22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b="1" dirty="0"/>
            </a:p>
          </p:txBody>
        </p:sp>
        <p:sp>
          <p:nvSpPr>
            <p:cNvPr id="66" name="Text Box 23"/>
            <p:cNvSpPr txBox="1">
              <a:spLocks noChangeAspect="1" noChangeArrowheads="1"/>
            </p:cNvSpPr>
            <p:nvPr/>
          </p:nvSpPr>
          <p:spPr bwMode="auto">
            <a:xfrm>
              <a:off x="2223" y="427"/>
              <a:ext cx="305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66</a:t>
              </a:r>
            </a:p>
          </p:txBody>
        </p:sp>
      </p:grpSp>
      <p:grpSp>
        <p:nvGrpSpPr>
          <p:cNvPr id="15" name="Group 24"/>
          <p:cNvGrpSpPr>
            <a:grpSpLocks noChangeAspect="1"/>
          </p:cNvGrpSpPr>
          <p:nvPr/>
        </p:nvGrpSpPr>
        <p:grpSpPr bwMode="auto">
          <a:xfrm>
            <a:off x="2380308" y="1033643"/>
            <a:ext cx="459715" cy="613400"/>
            <a:chOff x="2223" y="427"/>
            <a:chExt cx="306" cy="393"/>
          </a:xfrm>
        </p:grpSpPr>
        <p:sp>
          <p:nvSpPr>
            <p:cNvPr id="63" name="Line 25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b="1" dirty="0"/>
            </a:p>
          </p:txBody>
        </p:sp>
        <p:sp>
          <p:nvSpPr>
            <p:cNvPr id="64" name="Text Box 26"/>
            <p:cNvSpPr txBox="1">
              <a:spLocks noChangeAspect="1" noChangeArrowheads="1"/>
            </p:cNvSpPr>
            <p:nvPr/>
          </p:nvSpPr>
          <p:spPr bwMode="auto">
            <a:xfrm>
              <a:off x="2223" y="427"/>
              <a:ext cx="306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63</a:t>
              </a:r>
            </a:p>
          </p:txBody>
        </p:sp>
      </p:grpSp>
      <p:grpSp>
        <p:nvGrpSpPr>
          <p:cNvPr id="16" name="Group 27"/>
          <p:cNvGrpSpPr>
            <a:grpSpLocks noChangeAspect="1"/>
          </p:cNvGrpSpPr>
          <p:nvPr/>
        </p:nvGrpSpPr>
        <p:grpSpPr bwMode="auto">
          <a:xfrm>
            <a:off x="7611872" y="1033643"/>
            <a:ext cx="460569" cy="613400"/>
            <a:chOff x="2222" y="427"/>
            <a:chExt cx="305" cy="393"/>
          </a:xfrm>
        </p:grpSpPr>
        <p:sp>
          <p:nvSpPr>
            <p:cNvPr id="61" name="Line 28"/>
            <p:cNvSpPr>
              <a:spLocks noChangeAspect="1" noChangeShapeType="1"/>
            </p:cNvSpPr>
            <p:nvPr/>
          </p:nvSpPr>
          <p:spPr bwMode="auto">
            <a:xfrm>
              <a:off x="2375" y="658"/>
              <a:ext cx="0" cy="1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b="1" dirty="0"/>
            </a:p>
          </p:txBody>
        </p:sp>
        <p:sp>
          <p:nvSpPr>
            <p:cNvPr id="62" name="Text Box 29"/>
            <p:cNvSpPr txBox="1">
              <a:spLocks noChangeAspect="1" noChangeArrowheads="1"/>
            </p:cNvSpPr>
            <p:nvPr/>
          </p:nvSpPr>
          <p:spPr bwMode="auto">
            <a:xfrm>
              <a:off x="2222" y="427"/>
              <a:ext cx="305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50" b="1" dirty="0">
                  <a:cs typeface="Arial" panose="020B0604020202020204" pitchFamily="34" charset="0"/>
                </a:rPr>
                <a:t>75</a:t>
              </a:r>
            </a:p>
          </p:txBody>
        </p:sp>
      </p:grpSp>
      <p:grpSp>
        <p:nvGrpSpPr>
          <p:cNvPr id="17" name="Group 30"/>
          <p:cNvGrpSpPr>
            <a:grpSpLocks noChangeAspect="1"/>
          </p:cNvGrpSpPr>
          <p:nvPr/>
        </p:nvGrpSpPr>
        <p:grpSpPr bwMode="auto">
          <a:xfrm>
            <a:off x="1295830" y="1685102"/>
            <a:ext cx="6549439" cy="3800956"/>
            <a:chOff x="1201" y="826"/>
            <a:chExt cx="5645" cy="4223"/>
          </a:xfrm>
        </p:grpSpPr>
        <p:sp>
          <p:nvSpPr>
            <p:cNvPr id="55" name="Line 31"/>
            <p:cNvSpPr>
              <a:spLocks noChangeAspect="1" noChangeShapeType="1"/>
            </p:cNvSpPr>
            <p:nvPr/>
          </p:nvSpPr>
          <p:spPr bwMode="auto">
            <a:xfrm>
              <a:off x="1201" y="826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56" name="Line 32"/>
            <p:cNvSpPr>
              <a:spLocks noChangeAspect="1" noChangeShapeType="1"/>
            </p:cNvSpPr>
            <p:nvPr/>
          </p:nvSpPr>
          <p:spPr bwMode="auto">
            <a:xfrm>
              <a:off x="2332" y="826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57" name="Line 33"/>
            <p:cNvSpPr>
              <a:spLocks noChangeAspect="1" noChangeShapeType="1"/>
            </p:cNvSpPr>
            <p:nvPr/>
          </p:nvSpPr>
          <p:spPr bwMode="auto">
            <a:xfrm>
              <a:off x="3462" y="826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58" name="Line 34"/>
            <p:cNvSpPr>
              <a:spLocks noChangeAspect="1" noChangeShapeType="1"/>
            </p:cNvSpPr>
            <p:nvPr/>
          </p:nvSpPr>
          <p:spPr bwMode="auto">
            <a:xfrm>
              <a:off x="5720" y="826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59" name="Line 35"/>
            <p:cNvSpPr>
              <a:spLocks noChangeAspect="1" noChangeShapeType="1"/>
            </p:cNvSpPr>
            <p:nvPr/>
          </p:nvSpPr>
          <p:spPr bwMode="auto">
            <a:xfrm>
              <a:off x="6846" y="826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60" name="Line 36"/>
            <p:cNvSpPr>
              <a:spLocks noChangeAspect="1" noChangeShapeType="1"/>
            </p:cNvSpPr>
            <p:nvPr/>
          </p:nvSpPr>
          <p:spPr bwMode="auto">
            <a:xfrm>
              <a:off x="4590" y="830"/>
              <a:ext cx="0" cy="42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</p:grpSp>
      <p:grpSp>
        <p:nvGrpSpPr>
          <p:cNvPr id="18" name="Group 37"/>
          <p:cNvGrpSpPr>
            <a:grpSpLocks noChangeAspect="1"/>
          </p:cNvGrpSpPr>
          <p:nvPr/>
        </p:nvGrpSpPr>
        <p:grpSpPr bwMode="auto">
          <a:xfrm>
            <a:off x="1735235" y="1685102"/>
            <a:ext cx="5242790" cy="3798998"/>
            <a:chOff x="1565" y="825"/>
            <a:chExt cx="4519" cy="4564"/>
          </a:xfrm>
        </p:grpSpPr>
        <p:sp>
          <p:nvSpPr>
            <p:cNvPr id="50" name="Line 38"/>
            <p:cNvSpPr>
              <a:spLocks noChangeAspect="1" noChangeShapeType="1"/>
            </p:cNvSpPr>
            <p:nvPr/>
          </p:nvSpPr>
          <p:spPr bwMode="auto">
            <a:xfrm>
              <a:off x="1565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51" name="Line 39"/>
            <p:cNvSpPr>
              <a:spLocks noChangeAspect="1" noChangeShapeType="1"/>
            </p:cNvSpPr>
            <p:nvPr/>
          </p:nvSpPr>
          <p:spPr bwMode="auto">
            <a:xfrm>
              <a:off x="2696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52" name="Line 40"/>
            <p:cNvSpPr>
              <a:spLocks noChangeAspect="1" noChangeShapeType="1"/>
            </p:cNvSpPr>
            <p:nvPr/>
          </p:nvSpPr>
          <p:spPr bwMode="auto">
            <a:xfrm>
              <a:off x="3826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53" name="Line 41"/>
            <p:cNvSpPr>
              <a:spLocks noChangeAspect="1" noChangeShapeType="1"/>
            </p:cNvSpPr>
            <p:nvPr/>
          </p:nvSpPr>
          <p:spPr bwMode="auto">
            <a:xfrm>
              <a:off x="6084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54" name="Line 42"/>
            <p:cNvSpPr>
              <a:spLocks noChangeAspect="1" noChangeShapeType="1"/>
            </p:cNvSpPr>
            <p:nvPr/>
          </p:nvSpPr>
          <p:spPr bwMode="auto">
            <a:xfrm>
              <a:off x="4954" y="829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</p:grpSp>
      <p:grpSp>
        <p:nvGrpSpPr>
          <p:cNvPr id="19" name="Group 43"/>
          <p:cNvGrpSpPr>
            <a:grpSpLocks noChangeAspect="1"/>
          </p:cNvGrpSpPr>
          <p:nvPr/>
        </p:nvGrpSpPr>
        <p:grpSpPr bwMode="auto">
          <a:xfrm>
            <a:off x="2172326" y="1679226"/>
            <a:ext cx="5242790" cy="3800956"/>
            <a:chOff x="1565" y="825"/>
            <a:chExt cx="4519" cy="4564"/>
          </a:xfrm>
        </p:grpSpPr>
        <p:sp>
          <p:nvSpPr>
            <p:cNvPr id="45" name="Line 44"/>
            <p:cNvSpPr>
              <a:spLocks noChangeAspect="1" noChangeShapeType="1"/>
            </p:cNvSpPr>
            <p:nvPr/>
          </p:nvSpPr>
          <p:spPr bwMode="auto">
            <a:xfrm>
              <a:off x="1565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46" name="Line 45"/>
            <p:cNvSpPr>
              <a:spLocks noChangeAspect="1" noChangeShapeType="1"/>
            </p:cNvSpPr>
            <p:nvPr/>
          </p:nvSpPr>
          <p:spPr bwMode="auto">
            <a:xfrm>
              <a:off x="2696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47" name="Line 46"/>
            <p:cNvSpPr>
              <a:spLocks noChangeAspect="1" noChangeShapeType="1"/>
            </p:cNvSpPr>
            <p:nvPr/>
          </p:nvSpPr>
          <p:spPr bwMode="auto">
            <a:xfrm>
              <a:off x="3826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48" name="Line 47"/>
            <p:cNvSpPr>
              <a:spLocks noChangeAspect="1" noChangeShapeType="1"/>
            </p:cNvSpPr>
            <p:nvPr/>
          </p:nvSpPr>
          <p:spPr bwMode="auto">
            <a:xfrm>
              <a:off x="6084" y="825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49" name="Line 48"/>
            <p:cNvSpPr>
              <a:spLocks noChangeAspect="1" noChangeShapeType="1"/>
            </p:cNvSpPr>
            <p:nvPr/>
          </p:nvSpPr>
          <p:spPr bwMode="auto">
            <a:xfrm>
              <a:off x="4954" y="829"/>
              <a:ext cx="0" cy="4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</p:grpSp>
      <p:sp>
        <p:nvSpPr>
          <p:cNvPr id="20" name="Text Box 49"/>
          <p:cNvSpPr txBox="1">
            <a:spLocks noChangeAspect="1" noChangeArrowheads="1"/>
          </p:cNvSpPr>
          <p:nvPr/>
        </p:nvSpPr>
        <p:spPr bwMode="auto">
          <a:xfrm>
            <a:off x="879552" y="5119866"/>
            <a:ext cx="1031051" cy="3385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Line 10</a:t>
            </a:r>
          </a:p>
        </p:txBody>
      </p:sp>
      <p:grpSp>
        <p:nvGrpSpPr>
          <p:cNvPr id="21" name="Group 50"/>
          <p:cNvGrpSpPr>
            <a:grpSpLocks noChangeAspect="1"/>
          </p:cNvGrpSpPr>
          <p:nvPr/>
        </p:nvGrpSpPr>
        <p:grpSpPr bwMode="auto">
          <a:xfrm>
            <a:off x="863363" y="3300654"/>
            <a:ext cx="7428248" cy="1832919"/>
            <a:chOff x="816" y="2765"/>
            <a:chExt cx="6402" cy="2203"/>
          </a:xfrm>
        </p:grpSpPr>
        <p:sp>
          <p:nvSpPr>
            <p:cNvPr id="40" name="Freeform 51"/>
            <p:cNvSpPr>
              <a:spLocks noChangeAspect="1"/>
            </p:cNvSpPr>
            <p:nvPr/>
          </p:nvSpPr>
          <p:spPr bwMode="auto">
            <a:xfrm>
              <a:off x="816" y="2765"/>
              <a:ext cx="4884" cy="621"/>
            </a:xfrm>
            <a:custGeom>
              <a:avLst/>
              <a:gdLst>
                <a:gd name="T0" fmla="*/ 0 w 4884"/>
                <a:gd name="T1" fmla="*/ 145 h 621"/>
                <a:gd name="T2" fmla="*/ 120 w 4884"/>
                <a:gd name="T3" fmla="*/ 109 h 621"/>
                <a:gd name="T4" fmla="*/ 216 w 4884"/>
                <a:gd name="T5" fmla="*/ 61 h 621"/>
                <a:gd name="T6" fmla="*/ 300 w 4884"/>
                <a:gd name="T7" fmla="*/ 25 h 621"/>
                <a:gd name="T8" fmla="*/ 342 w 4884"/>
                <a:gd name="T9" fmla="*/ 1 h 621"/>
                <a:gd name="T10" fmla="*/ 378 w 4884"/>
                <a:gd name="T11" fmla="*/ 31 h 621"/>
                <a:gd name="T12" fmla="*/ 456 w 4884"/>
                <a:gd name="T13" fmla="*/ 109 h 621"/>
                <a:gd name="T14" fmla="*/ 546 w 4884"/>
                <a:gd name="T15" fmla="*/ 109 h 621"/>
                <a:gd name="T16" fmla="*/ 654 w 4884"/>
                <a:gd name="T17" fmla="*/ 85 h 621"/>
                <a:gd name="T18" fmla="*/ 798 w 4884"/>
                <a:gd name="T19" fmla="*/ 49 h 621"/>
                <a:gd name="T20" fmla="*/ 864 w 4884"/>
                <a:gd name="T21" fmla="*/ 37 h 621"/>
                <a:gd name="T22" fmla="*/ 912 w 4884"/>
                <a:gd name="T23" fmla="*/ 67 h 621"/>
                <a:gd name="T24" fmla="*/ 1002 w 4884"/>
                <a:gd name="T25" fmla="*/ 13 h 621"/>
                <a:gd name="T26" fmla="*/ 1158 w 4884"/>
                <a:gd name="T27" fmla="*/ 61 h 621"/>
                <a:gd name="T28" fmla="*/ 1320 w 4884"/>
                <a:gd name="T29" fmla="*/ 127 h 621"/>
                <a:gd name="T30" fmla="*/ 1458 w 4884"/>
                <a:gd name="T31" fmla="*/ 163 h 621"/>
                <a:gd name="T32" fmla="*/ 1644 w 4884"/>
                <a:gd name="T33" fmla="*/ 163 h 621"/>
                <a:gd name="T34" fmla="*/ 1794 w 4884"/>
                <a:gd name="T35" fmla="*/ 163 h 621"/>
                <a:gd name="T36" fmla="*/ 1866 w 4884"/>
                <a:gd name="T37" fmla="*/ 169 h 621"/>
                <a:gd name="T38" fmla="*/ 1956 w 4884"/>
                <a:gd name="T39" fmla="*/ 205 h 621"/>
                <a:gd name="T40" fmla="*/ 2070 w 4884"/>
                <a:gd name="T41" fmla="*/ 217 h 621"/>
                <a:gd name="T42" fmla="*/ 2238 w 4884"/>
                <a:gd name="T43" fmla="*/ 205 h 621"/>
                <a:gd name="T44" fmla="*/ 2334 w 4884"/>
                <a:gd name="T45" fmla="*/ 235 h 621"/>
                <a:gd name="T46" fmla="*/ 2454 w 4884"/>
                <a:gd name="T47" fmla="*/ 247 h 621"/>
                <a:gd name="T48" fmla="*/ 2580 w 4884"/>
                <a:gd name="T49" fmla="*/ 247 h 621"/>
                <a:gd name="T50" fmla="*/ 2664 w 4884"/>
                <a:gd name="T51" fmla="*/ 283 h 621"/>
                <a:gd name="T52" fmla="*/ 2856 w 4884"/>
                <a:gd name="T53" fmla="*/ 283 h 621"/>
                <a:gd name="T54" fmla="*/ 3000 w 4884"/>
                <a:gd name="T55" fmla="*/ 283 h 621"/>
                <a:gd name="T56" fmla="*/ 3054 w 4884"/>
                <a:gd name="T57" fmla="*/ 283 h 621"/>
                <a:gd name="T58" fmla="*/ 3156 w 4884"/>
                <a:gd name="T59" fmla="*/ 301 h 621"/>
                <a:gd name="T60" fmla="*/ 3300 w 4884"/>
                <a:gd name="T61" fmla="*/ 343 h 621"/>
                <a:gd name="T62" fmla="*/ 3432 w 4884"/>
                <a:gd name="T63" fmla="*/ 343 h 621"/>
                <a:gd name="T64" fmla="*/ 3564 w 4884"/>
                <a:gd name="T65" fmla="*/ 343 h 621"/>
                <a:gd name="T66" fmla="*/ 3624 w 4884"/>
                <a:gd name="T67" fmla="*/ 355 h 621"/>
                <a:gd name="T68" fmla="*/ 3702 w 4884"/>
                <a:gd name="T69" fmla="*/ 391 h 621"/>
                <a:gd name="T70" fmla="*/ 3924 w 4884"/>
                <a:gd name="T71" fmla="*/ 487 h 621"/>
                <a:gd name="T72" fmla="*/ 4056 w 4884"/>
                <a:gd name="T73" fmla="*/ 523 h 621"/>
                <a:gd name="T74" fmla="*/ 4212 w 4884"/>
                <a:gd name="T75" fmla="*/ 511 h 621"/>
                <a:gd name="T76" fmla="*/ 4398 w 4884"/>
                <a:gd name="T77" fmla="*/ 523 h 621"/>
                <a:gd name="T78" fmla="*/ 4470 w 4884"/>
                <a:gd name="T79" fmla="*/ 523 h 621"/>
                <a:gd name="T80" fmla="*/ 4572 w 4884"/>
                <a:gd name="T81" fmla="*/ 565 h 621"/>
                <a:gd name="T82" fmla="*/ 4698 w 4884"/>
                <a:gd name="T83" fmla="*/ 613 h 621"/>
                <a:gd name="T84" fmla="*/ 4776 w 4884"/>
                <a:gd name="T85" fmla="*/ 613 h 621"/>
                <a:gd name="T86" fmla="*/ 4884 w 4884"/>
                <a:gd name="T87" fmla="*/ 613 h 62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884"/>
                <a:gd name="T133" fmla="*/ 0 h 621"/>
                <a:gd name="T134" fmla="*/ 4884 w 4884"/>
                <a:gd name="T135" fmla="*/ 621 h 62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884" h="621">
                  <a:moveTo>
                    <a:pt x="0" y="145"/>
                  </a:moveTo>
                  <a:cubicBezTo>
                    <a:pt x="42" y="134"/>
                    <a:pt x="84" y="123"/>
                    <a:pt x="120" y="109"/>
                  </a:cubicBezTo>
                  <a:cubicBezTo>
                    <a:pt x="156" y="95"/>
                    <a:pt x="186" y="75"/>
                    <a:pt x="216" y="61"/>
                  </a:cubicBezTo>
                  <a:cubicBezTo>
                    <a:pt x="246" y="47"/>
                    <a:pt x="279" y="35"/>
                    <a:pt x="300" y="25"/>
                  </a:cubicBezTo>
                  <a:cubicBezTo>
                    <a:pt x="321" y="15"/>
                    <a:pt x="329" y="0"/>
                    <a:pt x="342" y="1"/>
                  </a:cubicBezTo>
                  <a:cubicBezTo>
                    <a:pt x="355" y="2"/>
                    <a:pt x="359" y="13"/>
                    <a:pt x="378" y="31"/>
                  </a:cubicBezTo>
                  <a:cubicBezTo>
                    <a:pt x="397" y="49"/>
                    <a:pt x="428" y="96"/>
                    <a:pt x="456" y="109"/>
                  </a:cubicBezTo>
                  <a:cubicBezTo>
                    <a:pt x="484" y="122"/>
                    <a:pt x="513" y="113"/>
                    <a:pt x="546" y="109"/>
                  </a:cubicBezTo>
                  <a:cubicBezTo>
                    <a:pt x="579" y="105"/>
                    <a:pt x="612" y="95"/>
                    <a:pt x="654" y="85"/>
                  </a:cubicBezTo>
                  <a:cubicBezTo>
                    <a:pt x="696" y="75"/>
                    <a:pt x="763" y="57"/>
                    <a:pt x="798" y="49"/>
                  </a:cubicBezTo>
                  <a:cubicBezTo>
                    <a:pt x="833" y="41"/>
                    <a:pt x="845" y="34"/>
                    <a:pt x="864" y="37"/>
                  </a:cubicBezTo>
                  <a:cubicBezTo>
                    <a:pt x="883" y="40"/>
                    <a:pt x="889" y="71"/>
                    <a:pt x="912" y="67"/>
                  </a:cubicBezTo>
                  <a:cubicBezTo>
                    <a:pt x="935" y="63"/>
                    <a:pt x="961" y="14"/>
                    <a:pt x="1002" y="13"/>
                  </a:cubicBezTo>
                  <a:cubicBezTo>
                    <a:pt x="1043" y="12"/>
                    <a:pt x="1105" y="42"/>
                    <a:pt x="1158" y="61"/>
                  </a:cubicBezTo>
                  <a:cubicBezTo>
                    <a:pt x="1211" y="80"/>
                    <a:pt x="1270" y="110"/>
                    <a:pt x="1320" y="127"/>
                  </a:cubicBezTo>
                  <a:cubicBezTo>
                    <a:pt x="1370" y="144"/>
                    <a:pt x="1404" y="157"/>
                    <a:pt x="1458" y="163"/>
                  </a:cubicBezTo>
                  <a:cubicBezTo>
                    <a:pt x="1512" y="169"/>
                    <a:pt x="1588" y="163"/>
                    <a:pt x="1644" y="163"/>
                  </a:cubicBezTo>
                  <a:cubicBezTo>
                    <a:pt x="1700" y="163"/>
                    <a:pt x="1757" y="162"/>
                    <a:pt x="1794" y="163"/>
                  </a:cubicBezTo>
                  <a:cubicBezTo>
                    <a:pt x="1831" y="164"/>
                    <a:pt x="1839" y="162"/>
                    <a:pt x="1866" y="169"/>
                  </a:cubicBezTo>
                  <a:cubicBezTo>
                    <a:pt x="1893" y="176"/>
                    <a:pt x="1922" y="197"/>
                    <a:pt x="1956" y="205"/>
                  </a:cubicBezTo>
                  <a:cubicBezTo>
                    <a:pt x="1990" y="213"/>
                    <a:pt x="2023" y="217"/>
                    <a:pt x="2070" y="217"/>
                  </a:cubicBezTo>
                  <a:cubicBezTo>
                    <a:pt x="2117" y="217"/>
                    <a:pt x="2194" y="202"/>
                    <a:pt x="2238" y="205"/>
                  </a:cubicBezTo>
                  <a:cubicBezTo>
                    <a:pt x="2282" y="208"/>
                    <a:pt x="2298" y="228"/>
                    <a:pt x="2334" y="235"/>
                  </a:cubicBezTo>
                  <a:cubicBezTo>
                    <a:pt x="2370" y="242"/>
                    <a:pt x="2413" y="245"/>
                    <a:pt x="2454" y="247"/>
                  </a:cubicBezTo>
                  <a:cubicBezTo>
                    <a:pt x="2495" y="249"/>
                    <a:pt x="2545" y="241"/>
                    <a:pt x="2580" y="247"/>
                  </a:cubicBezTo>
                  <a:cubicBezTo>
                    <a:pt x="2615" y="253"/>
                    <a:pt x="2618" y="277"/>
                    <a:pt x="2664" y="283"/>
                  </a:cubicBezTo>
                  <a:cubicBezTo>
                    <a:pt x="2710" y="289"/>
                    <a:pt x="2800" y="283"/>
                    <a:pt x="2856" y="283"/>
                  </a:cubicBezTo>
                  <a:cubicBezTo>
                    <a:pt x="2912" y="283"/>
                    <a:pt x="2967" y="283"/>
                    <a:pt x="3000" y="283"/>
                  </a:cubicBezTo>
                  <a:cubicBezTo>
                    <a:pt x="3033" y="283"/>
                    <a:pt x="3028" y="280"/>
                    <a:pt x="3054" y="283"/>
                  </a:cubicBezTo>
                  <a:cubicBezTo>
                    <a:pt x="3080" y="286"/>
                    <a:pt x="3115" y="291"/>
                    <a:pt x="3156" y="301"/>
                  </a:cubicBezTo>
                  <a:cubicBezTo>
                    <a:pt x="3197" y="311"/>
                    <a:pt x="3254" y="336"/>
                    <a:pt x="3300" y="343"/>
                  </a:cubicBezTo>
                  <a:cubicBezTo>
                    <a:pt x="3346" y="350"/>
                    <a:pt x="3388" y="343"/>
                    <a:pt x="3432" y="343"/>
                  </a:cubicBezTo>
                  <a:cubicBezTo>
                    <a:pt x="3476" y="343"/>
                    <a:pt x="3532" y="341"/>
                    <a:pt x="3564" y="343"/>
                  </a:cubicBezTo>
                  <a:cubicBezTo>
                    <a:pt x="3596" y="345"/>
                    <a:pt x="3601" y="347"/>
                    <a:pt x="3624" y="355"/>
                  </a:cubicBezTo>
                  <a:cubicBezTo>
                    <a:pt x="3647" y="363"/>
                    <a:pt x="3652" y="369"/>
                    <a:pt x="3702" y="391"/>
                  </a:cubicBezTo>
                  <a:cubicBezTo>
                    <a:pt x="3752" y="413"/>
                    <a:pt x="3865" y="465"/>
                    <a:pt x="3924" y="487"/>
                  </a:cubicBezTo>
                  <a:cubicBezTo>
                    <a:pt x="3983" y="509"/>
                    <a:pt x="4008" y="519"/>
                    <a:pt x="4056" y="523"/>
                  </a:cubicBezTo>
                  <a:cubicBezTo>
                    <a:pt x="4104" y="527"/>
                    <a:pt x="4155" y="511"/>
                    <a:pt x="4212" y="511"/>
                  </a:cubicBezTo>
                  <a:cubicBezTo>
                    <a:pt x="4269" y="511"/>
                    <a:pt x="4355" y="521"/>
                    <a:pt x="4398" y="523"/>
                  </a:cubicBezTo>
                  <a:cubicBezTo>
                    <a:pt x="4441" y="525"/>
                    <a:pt x="4441" y="516"/>
                    <a:pt x="4470" y="523"/>
                  </a:cubicBezTo>
                  <a:cubicBezTo>
                    <a:pt x="4499" y="530"/>
                    <a:pt x="4534" y="550"/>
                    <a:pt x="4572" y="565"/>
                  </a:cubicBezTo>
                  <a:cubicBezTo>
                    <a:pt x="4610" y="580"/>
                    <a:pt x="4664" y="605"/>
                    <a:pt x="4698" y="613"/>
                  </a:cubicBezTo>
                  <a:cubicBezTo>
                    <a:pt x="4732" y="621"/>
                    <a:pt x="4745" y="613"/>
                    <a:pt x="4776" y="613"/>
                  </a:cubicBezTo>
                  <a:cubicBezTo>
                    <a:pt x="4807" y="613"/>
                    <a:pt x="4845" y="613"/>
                    <a:pt x="4884" y="61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41" name="Freeform 52"/>
            <p:cNvSpPr>
              <a:spLocks noChangeAspect="1"/>
            </p:cNvSpPr>
            <p:nvPr/>
          </p:nvSpPr>
          <p:spPr bwMode="auto">
            <a:xfrm>
              <a:off x="5940" y="3333"/>
              <a:ext cx="1278" cy="189"/>
            </a:xfrm>
            <a:custGeom>
              <a:avLst/>
              <a:gdLst>
                <a:gd name="T0" fmla="*/ 1278 w 1278"/>
                <a:gd name="T1" fmla="*/ 45 h 189"/>
                <a:gd name="T2" fmla="*/ 1176 w 1278"/>
                <a:gd name="T3" fmla="*/ 3 h 189"/>
                <a:gd name="T4" fmla="*/ 1038 w 1278"/>
                <a:gd name="T5" fmla="*/ 27 h 189"/>
                <a:gd name="T6" fmla="*/ 966 w 1278"/>
                <a:gd name="T7" fmla="*/ 75 h 189"/>
                <a:gd name="T8" fmla="*/ 888 w 1278"/>
                <a:gd name="T9" fmla="*/ 87 h 189"/>
                <a:gd name="T10" fmla="*/ 816 w 1278"/>
                <a:gd name="T11" fmla="*/ 81 h 189"/>
                <a:gd name="T12" fmla="*/ 714 w 1278"/>
                <a:gd name="T13" fmla="*/ 93 h 189"/>
                <a:gd name="T14" fmla="*/ 636 w 1278"/>
                <a:gd name="T15" fmla="*/ 93 h 189"/>
                <a:gd name="T16" fmla="*/ 564 w 1278"/>
                <a:gd name="T17" fmla="*/ 93 h 189"/>
                <a:gd name="T18" fmla="*/ 498 w 1278"/>
                <a:gd name="T19" fmla="*/ 117 h 189"/>
                <a:gd name="T20" fmla="*/ 372 w 1278"/>
                <a:gd name="T21" fmla="*/ 141 h 189"/>
                <a:gd name="T22" fmla="*/ 264 w 1278"/>
                <a:gd name="T23" fmla="*/ 159 h 189"/>
                <a:gd name="T24" fmla="*/ 210 w 1278"/>
                <a:gd name="T25" fmla="*/ 141 h 189"/>
                <a:gd name="T26" fmla="*/ 156 w 1278"/>
                <a:gd name="T27" fmla="*/ 135 h 189"/>
                <a:gd name="T28" fmla="*/ 96 w 1278"/>
                <a:gd name="T29" fmla="*/ 141 h 189"/>
                <a:gd name="T30" fmla="*/ 0 w 1278"/>
                <a:gd name="T31" fmla="*/ 189 h 18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78"/>
                <a:gd name="T49" fmla="*/ 0 h 189"/>
                <a:gd name="T50" fmla="*/ 1278 w 1278"/>
                <a:gd name="T51" fmla="*/ 189 h 18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78" h="189">
                  <a:moveTo>
                    <a:pt x="1278" y="45"/>
                  </a:moveTo>
                  <a:cubicBezTo>
                    <a:pt x="1247" y="25"/>
                    <a:pt x="1216" y="6"/>
                    <a:pt x="1176" y="3"/>
                  </a:cubicBezTo>
                  <a:cubicBezTo>
                    <a:pt x="1136" y="0"/>
                    <a:pt x="1073" y="15"/>
                    <a:pt x="1038" y="27"/>
                  </a:cubicBezTo>
                  <a:cubicBezTo>
                    <a:pt x="1003" y="39"/>
                    <a:pt x="991" y="65"/>
                    <a:pt x="966" y="75"/>
                  </a:cubicBezTo>
                  <a:cubicBezTo>
                    <a:pt x="941" y="85"/>
                    <a:pt x="913" y="86"/>
                    <a:pt x="888" y="87"/>
                  </a:cubicBezTo>
                  <a:cubicBezTo>
                    <a:pt x="863" y="88"/>
                    <a:pt x="845" y="80"/>
                    <a:pt x="816" y="81"/>
                  </a:cubicBezTo>
                  <a:cubicBezTo>
                    <a:pt x="787" y="82"/>
                    <a:pt x="744" y="91"/>
                    <a:pt x="714" y="93"/>
                  </a:cubicBezTo>
                  <a:cubicBezTo>
                    <a:pt x="684" y="95"/>
                    <a:pt x="661" y="93"/>
                    <a:pt x="636" y="93"/>
                  </a:cubicBezTo>
                  <a:cubicBezTo>
                    <a:pt x="611" y="93"/>
                    <a:pt x="587" y="89"/>
                    <a:pt x="564" y="93"/>
                  </a:cubicBezTo>
                  <a:cubicBezTo>
                    <a:pt x="541" y="97"/>
                    <a:pt x="530" y="109"/>
                    <a:pt x="498" y="117"/>
                  </a:cubicBezTo>
                  <a:cubicBezTo>
                    <a:pt x="466" y="125"/>
                    <a:pt x="411" y="134"/>
                    <a:pt x="372" y="141"/>
                  </a:cubicBezTo>
                  <a:cubicBezTo>
                    <a:pt x="333" y="148"/>
                    <a:pt x="291" y="159"/>
                    <a:pt x="264" y="159"/>
                  </a:cubicBezTo>
                  <a:cubicBezTo>
                    <a:pt x="237" y="159"/>
                    <a:pt x="228" y="145"/>
                    <a:pt x="210" y="141"/>
                  </a:cubicBezTo>
                  <a:cubicBezTo>
                    <a:pt x="192" y="137"/>
                    <a:pt x="175" y="135"/>
                    <a:pt x="156" y="135"/>
                  </a:cubicBezTo>
                  <a:cubicBezTo>
                    <a:pt x="137" y="135"/>
                    <a:pt x="122" y="132"/>
                    <a:pt x="96" y="141"/>
                  </a:cubicBezTo>
                  <a:cubicBezTo>
                    <a:pt x="70" y="150"/>
                    <a:pt x="35" y="169"/>
                    <a:pt x="0" y="189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42" name="Freeform 53"/>
            <p:cNvSpPr>
              <a:spLocks noChangeAspect="1"/>
            </p:cNvSpPr>
            <p:nvPr/>
          </p:nvSpPr>
          <p:spPr bwMode="auto">
            <a:xfrm>
              <a:off x="5712" y="3378"/>
              <a:ext cx="168" cy="240"/>
            </a:xfrm>
            <a:custGeom>
              <a:avLst/>
              <a:gdLst>
                <a:gd name="T0" fmla="*/ 168 w 168"/>
                <a:gd name="T1" fmla="*/ 240 h 240"/>
                <a:gd name="T2" fmla="*/ 138 w 168"/>
                <a:gd name="T3" fmla="*/ 144 h 240"/>
                <a:gd name="T4" fmla="*/ 102 w 168"/>
                <a:gd name="T5" fmla="*/ 78 h 240"/>
                <a:gd name="T6" fmla="*/ 48 w 168"/>
                <a:gd name="T7" fmla="*/ 36 h 240"/>
                <a:gd name="T8" fmla="*/ 0 w 168"/>
                <a:gd name="T9" fmla="*/ 0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240"/>
                <a:gd name="T17" fmla="*/ 168 w 168"/>
                <a:gd name="T18" fmla="*/ 240 h 2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240">
                  <a:moveTo>
                    <a:pt x="168" y="240"/>
                  </a:moveTo>
                  <a:cubicBezTo>
                    <a:pt x="158" y="205"/>
                    <a:pt x="149" y="171"/>
                    <a:pt x="138" y="144"/>
                  </a:cubicBezTo>
                  <a:cubicBezTo>
                    <a:pt x="127" y="117"/>
                    <a:pt x="117" y="96"/>
                    <a:pt x="102" y="78"/>
                  </a:cubicBezTo>
                  <a:cubicBezTo>
                    <a:pt x="87" y="60"/>
                    <a:pt x="65" y="49"/>
                    <a:pt x="48" y="36"/>
                  </a:cubicBezTo>
                  <a:cubicBezTo>
                    <a:pt x="31" y="23"/>
                    <a:pt x="15" y="11"/>
                    <a:pt x="0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43" name="Freeform 54"/>
            <p:cNvSpPr>
              <a:spLocks noChangeAspect="1"/>
            </p:cNvSpPr>
            <p:nvPr/>
          </p:nvSpPr>
          <p:spPr bwMode="auto">
            <a:xfrm>
              <a:off x="5736" y="3402"/>
              <a:ext cx="216" cy="1566"/>
            </a:xfrm>
            <a:custGeom>
              <a:avLst/>
              <a:gdLst>
                <a:gd name="T0" fmla="*/ 216 w 216"/>
                <a:gd name="T1" fmla="*/ 0 h 1566"/>
                <a:gd name="T2" fmla="*/ 174 w 216"/>
                <a:gd name="T3" fmla="*/ 228 h 1566"/>
                <a:gd name="T4" fmla="*/ 78 w 216"/>
                <a:gd name="T5" fmla="*/ 1056 h 1566"/>
                <a:gd name="T6" fmla="*/ 0 w 216"/>
                <a:gd name="T7" fmla="*/ 1566 h 1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"/>
                <a:gd name="T13" fmla="*/ 0 h 1566"/>
                <a:gd name="T14" fmla="*/ 216 w 216"/>
                <a:gd name="T15" fmla="*/ 1566 h 1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" h="1566">
                  <a:moveTo>
                    <a:pt x="216" y="0"/>
                  </a:moveTo>
                  <a:cubicBezTo>
                    <a:pt x="206" y="26"/>
                    <a:pt x="197" y="52"/>
                    <a:pt x="174" y="228"/>
                  </a:cubicBezTo>
                  <a:cubicBezTo>
                    <a:pt x="151" y="404"/>
                    <a:pt x="107" y="833"/>
                    <a:pt x="78" y="1056"/>
                  </a:cubicBezTo>
                  <a:cubicBezTo>
                    <a:pt x="49" y="1279"/>
                    <a:pt x="24" y="1422"/>
                    <a:pt x="0" y="1566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  <p:sp>
          <p:nvSpPr>
            <p:cNvPr id="44" name="Freeform 55"/>
            <p:cNvSpPr>
              <a:spLocks noChangeAspect="1"/>
            </p:cNvSpPr>
            <p:nvPr/>
          </p:nvSpPr>
          <p:spPr bwMode="auto">
            <a:xfrm>
              <a:off x="1050" y="2820"/>
              <a:ext cx="132" cy="1308"/>
            </a:xfrm>
            <a:custGeom>
              <a:avLst/>
              <a:gdLst>
                <a:gd name="T0" fmla="*/ 132 w 132"/>
                <a:gd name="T1" fmla="*/ 0 h 1308"/>
                <a:gd name="T2" fmla="*/ 90 w 132"/>
                <a:gd name="T3" fmla="*/ 510 h 1308"/>
                <a:gd name="T4" fmla="*/ 0 w 132"/>
                <a:gd name="T5" fmla="*/ 1308 h 1308"/>
                <a:gd name="T6" fmla="*/ 0 60000 65536"/>
                <a:gd name="T7" fmla="*/ 0 60000 65536"/>
                <a:gd name="T8" fmla="*/ 0 60000 65536"/>
                <a:gd name="T9" fmla="*/ 0 w 132"/>
                <a:gd name="T10" fmla="*/ 0 h 1308"/>
                <a:gd name="T11" fmla="*/ 132 w 132"/>
                <a:gd name="T12" fmla="*/ 1308 h 13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2" h="1308">
                  <a:moveTo>
                    <a:pt x="132" y="0"/>
                  </a:moveTo>
                  <a:cubicBezTo>
                    <a:pt x="122" y="146"/>
                    <a:pt x="112" y="292"/>
                    <a:pt x="90" y="510"/>
                  </a:cubicBezTo>
                  <a:cubicBezTo>
                    <a:pt x="68" y="728"/>
                    <a:pt x="34" y="1018"/>
                    <a:pt x="0" y="130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3200" dirty="0"/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8129076" y="3576542"/>
            <a:ext cx="604653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Comic Sans MS" panose="030F0702030302020204" pitchFamily="66" charset="0"/>
              </a:rPr>
              <a:t>TOL</a:t>
            </a:r>
            <a:endParaRPr lang="en-US" sz="1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413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31807</TotalTime>
  <Words>993</Words>
  <Application>Microsoft Macintosh PowerPoint</Application>
  <PresentationFormat>On-screen Show (4:3)</PresentationFormat>
  <Paragraphs>379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Petroleum Geology &amp; Geophysics</vt:lpstr>
      <vt:lpstr>Bids – in Millions</vt:lpstr>
      <vt:lpstr>Bids – in Millions</vt:lpstr>
      <vt:lpstr>What Was Found</vt:lpstr>
      <vt:lpstr>After the Lease Sale</vt:lpstr>
      <vt:lpstr>Location of the 2D Survey</vt:lpstr>
      <vt:lpstr>2D Survey Basemap</vt:lpstr>
      <vt:lpstr>Example Line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273</cp:revision>
  <cp:lastPrinted>2001-11-26T19:56:19Z</cp:lastPrinted>
  <dcterms:created xsi:type="dcterms:W3CDTF">2001-11-20T13:29:42Z</dcterms:created>
  <dcterms:modified xsi:type="dcterms:W3CDTF">2015-11-09T17:47:05Z</dcterms:modified>
</cp:coreProperties>
</file>